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3" r:id="rId3"/>
    <p:sldId id="353" r:id="rId4"/>
    <p:sldId id="263" r:id="rId5"/>
    <p:sldId id="258" r:id="rId6"/>
    <p:sldId id="257" r:id="rId7"/>
    <p:sldId id="354" r:id="rId8"/>
    <p:sldId id="272" r:id="rId9"/>
    <p:sldId id="284" r:id="rId10"/>
    <p:sldId id="283" r:id="rId11"/>
    <p:sldId id="334" r:id="rId12"/>
    <p:sldId id="302" r:id="rId13"/>
    <p:sldId id="304" r:id="rId14"/>
    <p:sldId id="282" r:id="rId15"/>
    <p:sldId id="335" r:id="rId16"/>
    <p:sldId id="301" r:id="rId17"/>
    <p:sldId id="303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9" r:id="rId27"/>
    <p:sldId id="371" r:id="rId28"/>
    <p:sldId id="373" r:id="rId29"/>
    <p:sldId id="310" r:id="rId30"/>
    <p:sldId id="315" r:id="rId31"/>
    <p:sldId id="316" r:id="rId32"/>
    <p:sldId id="317" r:id="rId33"/>
    <p:sldId id="318" r:id="rId34"/>
    <p:sldId id="319" r:id="rId35"/>
    <p:sldId id="320" r:id="rId36"/>
    <p:sldId id="370" r:id="rId37"/>
    <p:sldId id="330" r:id="rId38"/>
    <p:sldId id="331" r:id="rId39"/>
    <p:sldId id="356" r:id="rId40"/>
    <p:sldId id="339" r:id="rId41"/>
    <p:sldId id="374" r:id="rId42"/>
    <p:sldId id="381" r:id="rId43"/>
    <p:sldId id="376" r:id="rId44"/>
    <p:sldId id="382" r:id="rId45"/>
    <p:sldId id="383" r:id="rId46"/>
    <p:sldId id="338" r:id="rId47"/>
    <p:sldId id="342" r:id="rId48"/>
    <p:sldId id="344" r:id="rId49"/>
    <p:sldId id="343" r:id="rId50"/>
    <p:sldId id="366" r:id="rId51"/>
    <p:sldId id="367" r:id="rId52"/>
    <p:sldId id="368" r:id="rId53"/>
    <p:sldId id="378" r:id="rId54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99FF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42"/>
    </p:cViewPr>
  </p:sorterViewPr>
  <p:notesViewPr>
    <p:cSldViewPr snapToGrid="0">
      <p:cViewPr varScale="1">
        <p:scale>
          <a:sx n="45" d="100"/>
          <a:sy n="45" d="100"/>
        </p:scale>
        <p:origin x="274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594AD-F562-4609-A54E-DC420A7A8338}" type="doc">
      <dgm:prSet loTypeId="urn:microsoft.com/office/officeart/2008/layout/IncreasingCircleProces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C7BDB-9A63-4EAC-9E5D-E5CEF6CAF158}">
      <dgm:prSet phldrT="[Text]" custT="1"/>
      <dgm:spPr/>
      <dgm:t>
        <a:bodyPr/>
        <a:lstStyle/>
        <a:p>
          <a:r>
            <a:rPr lang="th-TH" sz="2800" b="1" dirty="0" smtClean="0">
              <a:solidFill>
                <a:srgbClr val="C00000"/>
              </a:solidFill>
            </a:rPr>
            <a:t>เพศศึกษา</a:t>
          </a:r>
        </a:p>
        <a:p>
          <a:endParaRPr lang="en-US" sz="1400" b="1" dirty="0">
            <a:solidFill>
              <a:srgbClr val="C00000"/>
            </a:solidFill>
          </a:endParaRPr>
        </a:p>
      </dgm:t>
    </dgm:pt>
    <dgm:pt modelId="{0A25E780-A631-4163-B22C-DAA844218C43}" type="parTrans" cxnId="{6B7B354A-C30F-4F2D-ACB0-F43FA8C32BC5}">
      <dgm:prSet/>
      <dgm:spPr/>
      <dgm:t>
        <a:bodyPr/>
        <a:lstStyle/>
        <a:p>
          <a:endParaRPr lang="en-US"/>
        </a:p>
      </dgm:t>
    </dgm:pt>
    <dgm:pt modelId="{71721B30-FDCD-40CB-8E5B-C9F505E29854}" type="sibTrans" cxnId="{6B7B354A-C30F-4F2D-ACB0-F43FA8C32BC5}">
      <dgm:prSet/>
      <dgm:spPr/>
      <dgm:t>
        <a:bodyPr/>
        <a:lstStyle/>
        <a:p>
          <a:endParaRPr lang="en-US"/>
        </a:p>
      </dgm:t>
    </dgm:pt>
    <dgm:pt modelId="{ECC41CA6-64C1-42A8-BF18-DE3925886ECE}">
      <dgm:prSet phldrT="[Text]" custT="1"/>
      <dgm:spPr/>
      <dgm:t>
        <a:bodyPr/>
        <a:lstStyle/>
        <a:p>
          <a:r>
            <a:rPr lang="th-TH" sz="2400" dirty="0" smtClean="0">
              <a:solidFill>
                <a:srgbClr val="0070C0"/>
              </a:solidFill>
            </a:rPr>
            <a:t>สุขศึกษา </a:t>
          </a:r>
          <a:r>
            <a:rPr lang="en-US" sz="2400" dirty="0" smtClean="0">
              <a:solidFill>
                <a:srgbClr val="0070C0"/>
              </a:solidFill>
            </a:rPr>
            <a:t>:</a:t>
          </a:r>
          <a:r>
            <a:rPr lang="th-TH" sz="2400" dirty="0" smtClean="0">
              <a:solidFill>
                <a:srgbClr val="0070C0"/>
              </a:solidFill>
            </a:rPr>
            <a:t>พัฒนาการร่างกาย ระบบสืบพันธุ์</a:t>
          </a:r>
          <a:endParaRPr lang="en-US" sz="2400" dirty="0">
            <a:solidFill>
              <a:srgbClr val="0070C0"/>
            </a:solidFill>
          </a:endParaRPr>
        </a:p>
      </dgm:t>
    </dgm:pt>
    <dgm:pt modelId="{5073FB03-3EB1-430F-9090-E4C9E6542F7F}" type="parTrans" cxnId="{FF15B808-0E8B-4F4F-B8A1-2AA66D6514B1}">
      <dgm:prSet/>
      <dgm:spPr/>
      <dgm:t>
        <a:bodyPr/>
        <a:lstStyle/>
        <a:p>
          <a:endParaRPr lang="en-US"/>
        </a:p>
      </dgm:t>
    </dgm:pt>
    <dgm:pt modelId="{46FE7817-E05C-4F81-B798-4ED7FC875052}" type="sibTrans" cxnId="{FF15B808-0E8B-4F4F-B8A1-2AA66D6514B1}">
      <dgm:prSet/>
      <dgm:spPr/>
      <dgm:t>
        <a:bodyPr/>
        <a:lstStyle/>
        <a:p>
          <a:endParaRPr lang="en-US"/>
        </a:p>
      </dgm:t>
    </dgm:pt>
    <dgm:pt modelId="{6D5FC1ED-FFED-4BF2-B36C-B8406C50753A}">
      <dgm:prSet phldrT="[Text]" custT="1"/>
      <dgm:spPr/>
      <dgm:t>
        <a:bodyPr/>
        <a:lstStyle/>
        <a:p>
          <a:r>
            <a:rPr lang="th-TH" sz="2400" dirty="0" smtClean="0">
              <a:solidFill>
                <a:srgbClr val="0070C0"/>
              </a:solidFill>
            </a:rPr>
            <a:t>บูรณาการ ในรายวิชา และ</a:t>
          </a:r>
          <a:endParaRPr lang="en-US" sz="2400" dirty="0">
            <a:solidFill>
              <a:srgbClr val="0070C0"/>
            </a:solidFill>
          </a:endParaRPr>
        </a:p>
      </dgm:t>
    </dgm:pt>
    <dgm:pt modelId="{AF2D46BE-0887-4FBF-8D7B-E8184011ECA9}" type="parTrans" cxnId="{15B2DD81-4224-420A-A744-B2D3621C8DCD}">
      <dgm:prSet/>
      <dgm:spPr/>
      <dgm:t>
        <a:bodyPr/>
        <a:lstStyle/>
        <a:p>
          <a:endParaRPr lang="en-US"/>
        </a:p>
      </dgm:t>
    </dgm:pt>
    <dgm:pt modelId="{83B19B67-A731-4E70-9790-2C1FF7C43164}" type="sibTrans" cxnId="{15B2DD81-4224-420A-A744-B2D3621C8DCD}">
      <dgm:prSet/>
      <dgm:spPr/>
      <dgm:t>
        <a:bodyPr/>
        <a:lstStyle/>
        <a:p>
          <a:endParaRPr lang="en-US"/>
        </a:p>
      </dgm:t>
    </dgm:pt>
    <dgm:pt modelId="{70E83B71-A3DF-4FC8-8449-A6FEF824E710}">
      <dgm:prSet phldrT="[Text]"/>
      <dgm:spPr/>
      <dgm:t>
        <a:bodyPr anchor="t"/>
        <a:lstStyle/>
        <a:p>
          <a:r>
            <a:rPr lang="th-TH" b="1" dirty="0" smtClean="0">
              <a:solidFill>
                <a:srgbClr val="C00000"/>
              </a:solidFill>
            </a:rPr>
            <a:t> เพศศึกษารอบด้าน        </a:t>
          </a:r>
          <a:endParaRPr lang="en-US" b="1" dirty="0">
            <a:solidFill>
              <a:srgbClr val="C00000"/>
            </a:solidFill>
          </a:endParaRPr>
        </a:p>
      </dgm:t>
    </dgm:pt>
    <dgm:pt modelId="{9EFEDBA3-A68C-4C14-A880-A3CFD95940DA}" type="parTrans" cxnId="{F5DACE84-B50A-423B-B2A4-7BCBD9A0BC54}">
      <dgm:prSet/>
      <dgm:spPr/>
      <dgm:t>
        <a:bodyPr/>
        <a:lstStyle/>
        <a:p>
          <a:endParaRPr lang="en-US"/>
        </a:p>
      </dgm:t>
    </dgm:pt>
    <dgm:pt modelId="{9CDDDD13-984A-4EB2-9D03-1676D10A5E1C}" type="sibTrans" cxnId="{F5DACE84-B50A-423B-B2A4-7BCBD9A0BC54}">
      <dgm:prSet/>
      <dgm:spPr/>
      <dgm:t>
        <a:bodyPr/>
        <a:lstStyle/>
        <a:p>
          <a:endParaRPr lang="en-US"/>
        </a:p>
      </dgm:t>
    </dgm:pt>
    <dgm:pt modelId="{78C7BB98-7CC3-4F4C-AC2A-5F15E1EB5E41}">
      <dgm:prSet phldrT="[Text]" custT="1"/>
      <dgm:spPr/>
      <dgm:t>
        <a:bodyPr/>
        <a:lstStyle/>
        <a:p>
          <a:r>
            <a:rPr lang="th-TH" sz="2400" dirty="0" smtClean="0">
              <a:solidFill>
                <a:srgbClr val="0070C0"/>
              </a:solidFill>
            </a:rPr>
            <a:t>จัดรายวิชาสอดคล้องกับหลักสูตรสถานศึกษา</a:t>
          </a:r>
          <a:endParaRPr lang="en-US" sz="2400" dirty="0">
            <a:solidFill>
              <a:srgbClr val="0070C0"/>
            </a:solidFill>
          </a:endParaRPr>
        </a:p>
      </dgm:t>
    </dgm:pt>
    <dgm:pt modelId="{92A0FE7B-1C75-4CC4-9652-EC7BB66596D5}" type="parTrans" cxnId="{9F653BB9-1C40-44AD-BFA6-94DAD0A2EFBD}">
      <dgm:prSet/>
      <dgm:spPr/>
      <dgm:t>
        <a:bodyPr/>
        <a:lstStyle/>
        <a:p>
          <a:endParaRPr lang="en-US"/>
        </a:p>
      </dgm:t>
    </dgm:pt>
    <dgm:pt modelId="{4BF4FEAF-9DA0-48DD-9182-8C305BB3A061}" type="sibTrans" cxnId="{9F653BB9-1C40-44AD-BFA6-94DAD0A2EFBD}">
      <dgm:prSet/>
      <dgm:spPr/>
      <dgm:t>
        <a:bodyPr/>
        <a:lstStyle/>
        <a:p>
          <a:endParaRPr lang="en-US"/>
        </a:p>
      </dgm:t>
    </dgm:pt>
    <dgm:pt modelId="{B8B26488-1466-446F-ABCE-979F51B2FD1E}">
      <dgm:prSet phldrT="[Text]" custT="1"/>
      <dgm:spPr/>
      <dgm:t>
        <a:bodyPr/>
        <a:lstStyle/>
        <a:p>
          <a:r>
            <a:rPr lang="th-TH" sz="2400" dirty="0" smtClean="0">
              <a:solidFill>
                <a:srgbClr val="0070C0"/>
              </a:solidFill>
            </a:rPr>
            <a:t>กิจกรรมทักษะชีวิต</a:t>
          </a:r>
          <a:endParaRPr lang="en-US" sz="2400" dirty="0">
            <a:solidFill>
              <a:srgbClr val="0070C0"/>
            </a:solidFill>
          </a:endParaRPr>
        </a:p>
      </dgm:t>
    </dgm:pt>
    <dgm:pt modelId="{9FF3E37D-55BF-40FC-91E7-94B79F5D39F9}" type="parTrans" cxnId="{D4FE3E99-9A5A-4FB2-90B2-AF3CB136E53F}">
      <dgm:prSet/>
      <dgm:spPr/>
      <dgm:t>
        <a:bodyPr/>
        <a:lstStyle/>
        <a:p>
          <a:endParaRPr lang="en-US"/>
        </a:p>
      </dgm:t>
    </dgm:pt>
    <dgm:pt modelId="{3A5B3FF7-95F1-4537-AB79-571B60FB9CD9}" type="sibTrans" cxnId="{D4FE3E99-9A5A-4FB2-90B2-AF3CB136E53F}">
      <dgm:prSet/>
      <dgm:spPr/>
      <dgm:t>
        <a:bodyPr/>
        <a:lstStyle/>
        <a:p>
          <a:endParaRPr lang="en-US"/>
        </a:p>
      </dgm:t>
    </dgm:pt>
    <dgm:pt modelId="{ABC547C2-ED52-4737-BF3F-E5EF1D8D8556}">
      <dgm:prSet phldrT="[Text]" custT="1"/>
      <dgm:spPr/>
      <dgm:t>
        <a:bodyPr/>
        <a:lstStyle/>
        <a:p>
          <a:r>
            <a:rPr lang="th-TH" sz="2400" dirty="0" smtClean="0">
              <a:solidFill>
                <a:srgbClr val="0070C0"/>
              </a:solidFill>
            </a:rPr>
            <a:t>มี </a:t>
          </a:r>
          <a:r>
            <a:rPr lang="en-US" sz="2400" dirty="0" smtClean="0">
              <a:solidFill>
                <a:srgbClr val="0070C0"/>
              </a:solidFill>
            </a:rPr>
            <a:t>Guidelines</a:t>
          </a:r>
          <a:r>
            <a:rPr lang="th-TH" sz="2400" dirty="0" smtClean="0">
              <a:solidFill>
                <a:srgbClr val="0070C0"/>
              </a:solidFill>
            </a:rPr>
            <a:t> </a:t>
          </a:r>
          <a:r>
            <a:rPr lang="en-US" sz="2400" dirty="0" smtClean="0">
              <a:solidFill>
                <a:srgbClr val="0070C0"/>
              </a:solidFill>
            </a:rPr>
            <a:t>/</a:t>
          </a:r>
          <a:r>
            <a:rPr lang="th-TH" sz="2400" dirty="0" smtClean="0">
              <a:solidFill>
                <a:srgbClr val="0070C0"/>
              </a:solidFill>
            </a:rPr>
            <a:t>แนวปฏิบัติการจัดการเรียนรู้เรื่องเพศในสถานศึกษา </a:t>
          </a:r>
          <a:r>
            <a:rPr lang="en-US" sz="2400" dirty="0" smtClean="0">
              <a:solidFill>
                <a:srgbClr val="0070C0"/>
              </a:solidFill>
            </a:rPr>
            <a:t> </a:t>
          </a:r>
          <a:r>
            <a:rPr lang="th-TH" sz="2400" dirty="0" smtClean="0">
              <a:solidFill>
                <a:srgbClr val="0070C0"/>
              </a:solidFill>
            </a:rPr>
            <a:t>และการดูแลช่วยเหลือกรณีตั้งครรภ์</a:t>
          </a:r>
          <a:endParaRPr lang="en-US" sz="2400" dirty="0">
            <a:solidFill>
              <a:srgbClr val="0070C0"/>
            </a:solidFill>
          </a:endParaRPr>
        </a:p>
      </dgm:t>
    </dgm:pt>
    <dgm:pt modelId="{5868B356-1A85-40B8-A01E-D91019F41DCC}" type="parTrans" cxnId="{2C393A10-FD85-4FCC-9454-D3CD53BAA742}">
      <dgm:prSet/>
      <dgm:spPr/>
      <dgm:t>
        <a:bodyPr/>
        <a:lstStyle/>
        <a:p>
          <a:endParaRPr lang="en-US"/>
        </a:p>
      </dgm:t>
    </dgm:pt>
    <dgm:pt modelId="{AE01E0A8-2BF6-49EA-AA6F-3EFE761818D5}" type="sibTrans" cxnId="{2C393A10-FD85-4FCC-9454-D3CD53BAA742}">
      <dgm:prSet/>
      <dgm:spPr/>
      <dgm:t>
        <a:bodyPr/>
        <a:lstStyle/>
        <a:p>
          <a:endParaRPr lang="en-US"/>
        </a:p>
      </dgm:t>
    </dgm:pt>
    <dgm:pt modelId="{0236F3F8-7E94-440E-B360-22DF6A970AE3}">
      <dgm:prSet phldrT="[Text]"/>
      <dgm:spPr/>
      <dgm:t>
        <a:bodyPr/>
        <a:lstStyle/>
        <a:p>
          <a:r>
            <a:rPr lang="th-TH" b="1" dirty="0" smtClean="0">
              <a:solidFill>
                <a:srgbClr val="C00000"/>
              </a:solidFill>
            </a:rPr>
            <a:t>เพศวิถีศึกษา</a:t>
          </a:r>
          <a:endParaRPr lang="en-US" b="1" dirty="0">
            <a:solidFill>
              <a:srgbClr val="C00000"/>
            </a:solidFill>
          </a:endParaRPr>
        </a:p>
      </dgm:t>
    </dgm:pt>
    <dgm:pt modelId="{370454AE-25C2-40FE-AA9D-FED5F631F95D}" type="parTrans" cxnId="{0DB50A2E-5CCC-48EA-9437-AA31C6D74F93}">
      <dgm:prSet/>
      <dgm:spPr/>
      <dgm:t>
        <a:bodyPr/>
        <a:lstStyle/>
        <a:p>
          <a:endParaRPr lang="en-US"/>
        </a:p>
      </dgm:t>
    </dgm:pt>
    <dgm:pt modelId="{D6157D78-491C-4638-98BA-2398807C3EED}" type="sibTrans" cxnId="{0DB50A2E-5CCC-48EA-9437-AA31C6D74F93}">
      <dgm:prSet/>
      <dgm:spPr/>
      <dgm:t>
        <a:bodyPr/>
        <a:lstStyle/>
        <a:p>
          <a:endParaRPr lang="en-US"/>
        </a:p>
      </dgm:t>
    </dgm:pt>
    <dgm:pt modelId="{40E0D4E1-760A-4199-B6B4-94B3AB5447C5}">
      <dgm:prSet phldrT="[Text]" custT="1"/>
      <dgm:spPr/>
      <dgm:t>
        <a:bodyPr/>
        <a:lstStyle/>
        <a:p>
          <a:r>
            <a:rPr lang="th-TH" sz="2400" dirty="0" smtClean="0">
              <a:solidFill>
                <a:srgbClr val="0070C0"/>
              </a:solidFill>
            </a:rPr>
            <a:t>หลักสูตรพัฒนาศักยภาพครูผู้สอนเพศวิถีแบบออนไลน์</a:t>
          </a:r>
          <a:endParaRPr lang="en-US" sz="2400" dirty="0">
            <a:solidFill>
              <a:srgbClr val="0070C0"/>
            </a:solidFill>
          </a:endParaRPr>
        </a:p>
      </dgm:t>
    </dgm:pt>
    <dgm:pt modelId="{1C11BDCA-9645-4C4A-A964-1A5422E65738}" type="parTrans" cxnId="{F01AFA80-DEC1-4779-9F41-C7BA7B00E2C0}">
      <dgm:prSet/>
      <dgm:spPr/>
      <dgm:t>
        <a:bodyPr/>
        <a:lstStyle/>
        <a:p>
          <a:endParaRPr lang="en-US"/>
        </a:p>
      </dgm:t>
    </dgm:pt>
    <dgm:pt modelId="{3DACC070-8777-4661-80DA-F098C6F20DAD}" type="sibTrans" cxnId="{F01AFA80-DEC1-4779-9F41-C7BA7B00E2C0}">
      <dgm:prSet/>
      <dgm:spPr/>
      <dgm:t>
        <a:bodyPr/>
        <a:lstStyle/>
        <a:p>
          <a:endParaRPr lang="en-US"/>
        </a:p>
      </dgm:t>
    </dgm:pt>
    <dgm:pt modelId="{3170E1D0-530B-4140-BA76-9E077912A293}">
      <dgm:prSet phldrT="[Text]"/>
      <dgm:spPr/>
      <dgm:t>
        <a:bodyPr anchor="t"/>
        <a:lstStyle/>
        <a:p>
          <a:r>
            <a:rPr lang="th-TH" b="1" dirty="0" smtClean="0">
              <a:solidFill>
                <a:srgbClr val="C00000"/>
              </a:solidFill>
            </a:rPr>
            <a:t> </a:t>
          </a:r>
        </a:p>
      </dgm:t>
    </dgm:pt>
    <dgm:pt modelId="{09909D5D-08D0-473A-B814-54ACF140202E}" type="sibTrans" cxnId="{F0D3FB0E-4CE6-4EB9-9CA0-B2AC9C630D26}">
      <dgm:prSet/>
      <dgm:spPr/>
      <dgm:t>
        <a:bodyPr/>
        <a:lstStyle/>
        <a:p>
          <a:endParaRPr lang="en-US"/>
        </a:p>
      </dgm:t>
    </dgm:pt>
    <dgm:pt modelId="{7FE3AF5A-FAB3-45B6-9E99-044081CA94C4}" type="parTrans" cxnId="{F0D3FB0E-4CE6-4EB9-9CA0-B2AC9C630D26}">
      <dgm:prSet/>
      <dgm:spPr/>
      <dgm:t>
        <a:bodyPr/>
        <a:lstStyle/>
        <a:p>
          <a:endParaRPr lang="en-US"/>
        </a:p>
      </dgm:t>
    </dgm:pt>
    <dgm:pt modelId="{07F9089D-3165-4598-A5B5-3EF982F31F5E}" type="pres">
      <dgm:prSet presAssocID="{68A594AD-F562-4609-A54E-DC420A7A833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9FD566-B952-4497-9DF9-FC9F03BDC09A}" type="pres">
      <dgm:prSet presAssocID="{FBCC7BDB-9A63-4EAC-9E5D-E5CEF6CAF158}" presName="composite" presStyleCnt="0"/>
      <dgm:spPr/>
    </dgm:pt>
    <dgm:pt modelId="{F8DC2EA2-E524-4E8E-BFD6-2FAF5AF76D3F}" type="pres">
      <dgm:prSet presAssocID="{FBCC7BDB-9A63-4EAC-9E5D-E5CEF6CAF158}" presName="BackAccent" presStyleLbl="bgShp" presStyleIdx="0" presStyleCnt="4"/>
      <dgm:spPr/>
    </dgm:pt>
    <dgm:pt modelId="{9AED6856-6883-441E-BB51-0F13D745A773}" type="pres">
      <dgm:prSet presAssocID="{FBCC7BDB-9A63-4EAC-9E5D-E5CEF6CAF158}" presName="Accent" presStyleLbl="alignNode1" presStyleIdx="0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FBB169E3-C856-49EA-B4A7-DAB5F91EA81D}" type="pres">
      <dgm:prSet presAssocID="{FBCC7BDB-9A63-4EAC-9E5D-E5CEF6CAF158}" presName="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55E10-75AC-4839-A4D3-0F420CFE452B}" type="pres">
      <dgm:prSet presAssocID="{FBCC7BDB-9A63-4EAC-9E5D-E5CEF6CAF158}" presName="Parent" presStyleLbl="revTx" presStyleIdx="1" presStyleCnt="8" custLinFactNeighborY="36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33B1-0CE6-4F0A-AE79-4952FE611C43}" type="pres">
      <dgm:prSet presAssocID="{71721B30-FDCD-40CB-8E5B-C9F505E29854}" presName="sibTrans" presStyleCnt="0"/>
      <dgm:spPr/>
    </dgm:pt>
    <dgm:pt modelId="{5E6EDA28-09C6-40C1-8181-C785769F8242}" type="pres">
      <dgm:prSet presAssocID="{3170E1D0-530B-4140-BA76-9E077912A293}" presName="composite" presStyleCnt="0"/>
      <dgm:spPr/>
    </dgm:pt>
    <dgm:pt modelId="{7CD558B4-BFEC-4625-AA18-CFD50378CCDF}" type="pres">
      <dgm:prSet presAssocID="{3170E1D0-530B-4140-BA76-9E077912A293}" presName="BackAccent" presStyleLbl="bgShp" presStyleIdx="1" presStyleCnt="4"/>
      <dgm:spPr/>
    </dgm:pt>
    <dgm:pt modelId="{19D60E9B-759B-4027-BC5B-C677D78E27CF}" type="pres">
      <dgm:prSet presAssocID="{3170E1D0-530B-4140-BA76-9E077912A293}" presName="Accent" presStyleLbl="alignNode1" presStyleIdx="1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1203F79E-C2E0-4E5A-984B-7A64FA8A1E16}" type="pres">
      <dgm:prSet presAssocID="{3170E1D0-530B-4140-BA76-9E077912A293}" presName="Child" presStyleLbl="revTx" presStyleIdx="2" presStyleCnt="8" custScaleX="100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09CF4-605D-42A3-99D6-99B972A0200C}" type="pres">
      <dgm:prSet presAssocID="{3170E1D0-530B-4140-BA76-9E077912A293}" presName="Parent" presStyleLbl="revTx" presStyleIdx="3" presStyleCnt="8" custLinFactNeighborX="-6580" custLinFactNeighborY="4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5A917-0A3F-46CC-A820-B028F04F8C2D}" type="pres">
      <dgm:prSet presAssocID="{09909D5D-08D0-473A-B814-54ACF140202E}" presName="sibTrans" presStyleCnt="0"/>
      <dgm:spPr/>
    </dgm:pt>
    <dgm:pt modelId="{A2F57AF6-79F2-41C1-A39D-5E4F83170C32}" type="pres">
      <dgm:prSet presAssocID="{70E83B71-A3DF-4FC8-8449-A6FEF824E710}" presName="composite" presStyleCnt="0"/>
      <dgm:spPr/>
    </dgm:pt>
    <dgm:pt modelId="{E4079602-8701-4A66-816A-C9FEEBC1C21B}" type="pres">
      <dgm:prSet presAssocID="{70E83B71-A3DF-4FC8-8449-A6FEF824E710}" presName="BackAccent" presStyleLbl="bgShp" presStyleIdx="2" presStyleCnt="4"/>
      <dgm:spPr/>
    </dgm:pt>
    <dgm:pt modelId="{702C661B-3EC5-4D3F-9304-9663D9CFFC31}" type="pres">
      <dgm:prSet presAssocID="{70E83B71-A3DF-4FC8-8449-A6FEF824E710}" presName="Accent" presStyleLbl="alignNode1" presStyleIdx="2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24CB4659-BA9D-4341-8530-ADC9F091B724}" type="pres">
      <dgm:prSet presAssocID="{70E83B71-A3DF-4FC8-8449-A6FEF824E710}" presName="Child" presStyleLbl="revTx" presStyleIdx="4" presStyleCnt="8" custScaleX="123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81AF5-12EF-4029-8FB7-9A0D58243273}" type="pres">
      <dgm:prSet presAssocID="{70E83B71-A3DF-4FC8-8449-A6FEF824E710}" presName="Parent" presStyleLbl="revTx" presStyleIdx="5" presStyleCnt="8" custScaleX="117952" custScaleY="90705" custLinFactNeighborX="-6581" custLinFactNeighborY="-71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6ACE6-41E4-447E-9027-43E87E999397}" type="pres">
      <dgm:prSet presAssocID="{9CDDDD13-984A-4EB2-9D03-1676D10A5E1C}" presName="sibTrans" presStyleCnt="0"/>
      <dgm:spPr/>
    </dgm:pt>
    <dgm:pt modelId="{4AAB8999-294D-4221-837D-06F19735CE0B}" type="pres">
      <dgm:prSet presAssocID="{0236F3F8-7E94-440E-B360-22DF6A970AE3}" presName="composite" presStyleCnt="0"/>
      <dgm:spPr/>
    </dgm:pt>
    <dgm:pt modelId="{391F1F86-0F56-430D-BF9F-6E1D63E409A7}" type="pres">
      <dgm:prSet presAssocID="{0236F3F8-7E94-440E-B360-22DF6A970AE3}" presName="BackAccent" presStyleLbl="bgShp" presStyleIdx="3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C4C63207-9F06-4658-AF46-3EC2C49AFA01}" type="pres">
      <dgm:prSet presAssocID="{0236F3F8-7E94-440E-B360-22DF6A970AE3}" presName="Accent" presStyleLbl="alignNode1" presStyleIdx="3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987B41E6-977F-423F-A73B-F03A2B647902}" type="pres">
      <dgm:prSet presAssocID="{0236F3F8-7E94-440E-B360-22DF6A970AE3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C3154-6BB5-4078-8AC8-7E2DDD996FED}" type="pres">
      <dgm:prSet presAssocID="{0236F3F8-7E94-440E-B360-22DF6A970AE3}" presName="Parent" presStyleLbl="revTx" presStyleIdx="7" presStyleCnt="8" custLinFactNeighborX="-5849" custLinFactNeighborY="-416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788682-CC2A-433D-A2A1-06E695C64434}" type="presOf" srcId="{6D5FC1ED-FFED-4BF2-B36C-B8406C50753A}" destId="{1203F79E-C2E0-4E5A-984B-7A64FA8A1E16}" srcOrd="0" destOrd="0" presId="urn:microsoft.com/office/officeart/2008/layout/IncreasingCircleProcess"/>
    <dgm:cxn modelId="{F0D3FB0E-4CE6-4EB9-9CA0-B2AC9C630D26}" srcId="{68A594AD-F562-4609-A54E-DC420A7A8338}" destId="{3170E1D0-530B-4140-BA76-9E077912A293}" srcOrd="1" destOrd="0" parTransId="{7FE3AF5A-FAB3-45B6-9E99-044081CA94C4}" sibTransId="{09909D5D-08D0-473A-B814-54ACF140202E}"/>
    <dgm:cxn modelId="{96907391-EE84-4EDB-A2AA-C1121DB03B66}" type="presOf" srcId="{0236F3F8-7E94-440E-B360-22DF6A970AE3}" destId="{2ADC3154-6BB5-4078-8AC8-7E2DDD996FED}" srcOrd="0" destOrd="0" presId="urn:microsoft.com/office/officeart/2008/layout/IncreasingCircleProcess"/>
    <dgm:cxn modelId="{15B2DD81-4224-420A-A744-B2D3621C8DCD}" srcId="{3170E1D0-530B-4140-BA76-9E077912A293}" destId="{6D5FC1ED-FFED-4BF2-B36C-B8406C50753A}" srcOrd="0" destOrd="0" parTransId="{AF2D46BE-0887-4FBF-8D7B-E8184011ECA9}" sibTransId="{83B19B67-A731-4E70-9790-2C1FF7C43164}"/>
    <dgm:cxn modelId="{F01AFA80-DEC1-4779-9F41-C7BA7B00E2C0}" srcId="{0236F3F8-7E94-440E-B360-22DF6A970AE3}" destId="{40E0D4E1-760A-4199-B6B4-94B3AB5447C5}" srcOrd="0" destOrd="0" parTransId="{1C11BDCA-9645-4C4A-A964-1A5422E65738}" sibTransId="{3DACC070-8777-4661-80DA-F098C6F20DAD}"/>
    <dgm:cxn modelId="{4066A96A-9D00-4161-BBC4-0FDDB0500F1B}" type="presOf" srcId="{40E0D4E1-760A-4199-B6B4-94B3AB5447C5}" destId="{987B41E6-977F-423F-A73B-F03A2B647902}" srcOrd="0" destOrd="0" presId="urn:microsoft.com/office/officeart/2008/layout/IncreasingCircleProcess"/>
    <dgm:cxn modelId="{8820C10A-FC4A-472C-8943-281874DABB62}" type="presOf" srcId="{68A594AD-F562-4609-A54E-DC420A7A8338}" destId="{07F9089D-3165-4598-A5B5-3EF982F31F5E}" srcOrd="0" destOrd="0" presId="urn:microsoft.com/office/officeart/2008/layout/IncreasingCircleProcess"/>
    <dgm:cxn modelId="{FEF9771D-EF64-49DE-9A2C-3D0FBB48A33C}" type="presOf" srcId="{ECC41CA6-64C1-42A8-BF18-DE3925886ECE}" destId="{FBB169E3-C856-49EA-B4A7-DAB5F91EA81D}" srcOrd="0" destOrd="0" presId="urn:microsoft.com/office/officeart/2008/layout/IncreasingCircleProcess"/>
    <dgm:cxn modelId="{9F653BB9-1C40-44AD-BFA6-94DAD0A2EFBD}" srcId="{70E83B71-A3DF-4FC8-8449-A6FEF824E710}" destId="{78C7BB98-7CC3-4F4C-AC2A-5F15E1EB5E41}" srcOrd="0" destOrd="0" parTransId="{92A0FE7B-1C75-4CC4-9652-EC7BB66596D5}" sibTransId="{4BF4FEAF-9DA0-48DD-9182-8C305BB3A061}"/>
    <dgm:cxn modelId="{5E7C0F1E-4E02-4F78-A1EB-EB7907433554}" type="presOf" srcId="{70E83B71-A3DF-4FC8-8449-A6FEF824E710}" destId="{AFB81AF5-12EF-4029-8FB7-9A0D58243273}" srcOrd="0" destOrd="0" presId="urn:microsoft.com/office/officeart/2008/layout/IncreasingCircleProcess"/>
    <dgm:cxn modelId="{B66BA13E-358A-44B7-A0FC-03194AD51705}" type="presOf" srcId="{3170E1D0-530B-4140-BA76-9E077912A293}" destId="{AB209CF4-605D-42A3-99D6-99B972A0200C}" srcOrd="0" destOrd="0" presId="urn:microsoft.com/office/officeart/2008/layout/IncreasingCircleProcess"/>
    <dgm:cxn modelId="{292E2CB1-D501-4616-BE26-E21CC5F69D42}" type="presOf" srcId="{78C7BB98-7CC3-4F4C-AC2A-5F15E1EB5E41}" destId="{24CB4659-BA9D-4341-8530-ADC9F091B724}" srcOrd="0" destOrd="0" presId="urn:microsoft.com/office/officeart/2008/layout/IncreasingCircleProcess"/>
    <dgm:cxn modelId="{D4FE3E99-9A5A-4FB2-90B2-AF3CB136E53F}" srcId="{3170E1D0-530B-4140-BA76-9E077912A293}" destId="{B8B26488-1466-446F-ABCE-979F51B2FD1E}" srcOrd="1" destOrd="0" parTransId="{9FF3E37D-55BF-40FC-91E7-94B79F5D39F9}" sibTransId="{3A5B3FF7-95F1-4537-AB79-571B60FB9CD9}"/>
    <dgm:cxn modelId="{2C393A10-FD85-4FCC-9454-D3CD53BAA742}" srcId="{70E83B71-A3DF-4FC8-8449-A6FEF824E710}" destId="{ABC547C2-ED52-4737-BF3F-E5EF1D8D8556}" srcOrd="1" destOrd="0" parTransId="{5868B356-1A85-40B8-A01E-D91019F41DCC}" sibTransId="{AE01E0A8-2BF6-49EA-AA6F-3EFE761818D5}"/>
    <dgm:cxn modelId="{19071D1F-CC56-4862-9A98-A36FF4EBF38D}" type="presOf" srcId="{B8B26488-1466-446F-ABCE-979F51B2FD1E}" destId="{1203F79E-C2E0-4E5A-984B-7A64FA8A1E16}" srcOrd="0" destOrd="1" presId="urn:microsoft.com/office/officeart/2008/layout/IncreasingCircleProcess"/>
    <dgm:cxn modelId="{FF15B808-0E8B-4F4F-B8A1-2AA66D6514B1}" srcId="{FBCC7BDB-9A63-4EAC-9E5D-E5CEF6CAF158}" destId="{ECC41CA6-64C1-42A8-BF18-DE3925886ECE}" srcOrd="0" destOrd="0" parTransId="{5073FB03-3EB1-430F-9090-E4C9E6542F7F}" sibTransId="{46FE7817-E05C-4F81-B798-4ED7FC875052}"/>
    <dgm:cxn modelId="{6B7B354A-C30F-4F2D-ACB0-F43FA8C32BC5}" srcId="{68A594AD-F562-4609-A54E-DC420A7A8338}" destId="{FBCC7BDB-9A63-4EAC-9E5D-E5CEF6CAF158}" srcOrd="0" destOrd="0" parTransId="{0A25E780-A631-4163-B22C-DAA844218C43}" sibTransId="{71721B30-FDCD-40CB-8E5B-C9F505E29854}"/>
    <dgm:cxn modelId="{913C9034-69F5-40FB-95FA-ECA7FB171A07}" type="presOf" srcId="{FBCC7BDB-9A63-4EAC-9E5D-E5CEF6CAF158}" destId="{63C55E10-75AC-4839-A4D3-0F420CFE452B}" srcOrd="0" destOrd="0" presId="urn:microsoft.com/office/officeart/2008/layout/IncreasingCircleProcess"/>
    <dgm:cxn modelId="{6A25B818-0372-4AFE-B43D-4C95170B7931}" type="presOf" srcId="{ABC547C2-ED52-4737-BF3F-E5EF1D8D8556}" destId="{24CB4659-BA9D-4341-8530-ADC9F091B724}" srcOrd="0" destOrd="1" presId="urn:microsoft.com/office/officeart/2008/layout/IncreasingCircleProcess"/>
    <dgm:cxn modelId="{0DB50A2E-5CCC-48EA-9437-AA31C6D74F93}" srcId="{68A594AD-F562-4609-A54E-DC420A7A8338}" destId="{0236F3F8-7E94-440E-B360-22DF6A970AE3}" srcOrd="3" destOrd="0" parTransId="{370454AE-25C2-40FE-AA9D-FED5F631F95D}" sibTransId="{D6157D78-491C-4638-98BA-2398807C3EED}"/>
    <dgm:cxn modelId="{F5DACE84-B50A-423B-B2A4-7BCBD9A0BC54}" srcId="{68A594AD-F562-4609-A54E-DC420A7A8338}" destId="{70E83B71-A3DF-4FC8-8449-A6FEF824E710}" srcOrd="2" destOrd="0" parTransId="{9EFEDBA3-A68C-4C14-A880-A3CFD95940DA}" sibTransId="{9CDDDD13-984A-4EB2-9D03-1676D10A5E1C}"/>
    <dgm:cxn modelId="{23754564-84D4-4F87-B3F2-C1B909CECB54}" type="presParOf" srcId="{07F9089D-3165-4598-A5B5-3EF982F31F5E}" destId="{CB9FD566-B952-4497-9DF9-FC9F03BDC09A}" srcOrd="0" destOrd="0" presId="urn:microsoft.com/office/officeart/2008/layout/IncreasingCircleProcess"/>
    <dgm:cxn modelId="{8260B749-209A-4B61-8AA4-6BAAB880A97C}" type="presParOf" srcId="{CB9FD566-B952-4497-9DF9-FC9F03BDC09A}" destId="{F8DC2EA2-E524-4E8E-BFD6-2FAF5AF76D3F}" srcOrd="0" destOrd="0" presId="urn:microsoft.com/office/officeart/2008/layout/IncreasingCircleProcess"/>
    <dgm:cxn modelId="{6883BFE8-3530-4D33-990E-06BF8EB2B1E8}" type="presParOf" srcId="{CB9FD566-B952-4497-9DF9-FC9F03BDC09A}" destId="{9AED6856-6883-441E-BB51-0F13D745A773}" srcOrd="1" destOrd="0" presId="urn:microsoft.com/office/officeart/2008/layout/IncreasingCircleProcess"/>
    <dgm:cxn modelId="{C282873F-F331-492D-9EE9-71F626F6724F}" type="presParOf" srcId="{CB9FD566-B952-4497-9DF9-FC9F03BDC09A}" destId="{FBB169E3-C856-49EA-B4A7-DAB5F91EA81D}" srcOrd="2" destOrd="0" presId="urn:microsoft.com/office/officeart/2008/layout/IncreasingCircleProcess"/>
    <dgm:cxn modelId="{2927654E-6BF5-4718-8433-E28453815B54}" type="presParOf" srcId="{CB9FD566-B952-4497-9DF9-FC9F03BDC09A}" destId="{63C55E10-75AC-4839-A4D3-0F420CFE452B}" srcOrd="3" destOrd="0" presId="urn:microsoft.com/office/officeart/2008/layout/IncreasingCircleProcess"/>
    <dgm:cxn modelId="{216ECC1C-A241-49C9-8247-32BE6E2E7F2D}" type="presParOf" srcId="{07F9089D-3165-4598-A5B5-3EF982F31F5E}" destId="{159B33B1-0CE6-4F0A-AE79-4952FE611C43}" srcOrd="1" destOrd="0" presId="urn:microsoft.com/office/officeart/2008/layout/IncreasingCircleProcess"/>
    <dgm:cxn modelId="{3E9C51EF-2392-49D0-A987-D49D1D7842C9}" type="presParOf" srcId="{07F9089D-3165-4598-A5B5-3EF982F31F5E}" destId="{5E6EDA28-09C6-40C1-8181-C785769F8242}" srcOrd="2" destOrd="0" presId="urn:microsoft.com/office/officeart/2008/layout/IncreasingCircleProcess"/>
    <dgm:cxn modelId="{F8B263DA-5425-40CA-B3C2-8DB3A075626C}" type="presParOf" srcId="{5E6EDA28-09C6-40C1-8181-C785769F8242}" destId="{7CD558B4-BFEC-4625-AA18-CFD50378CCDF}" srcOrd="0" destOrd="0" presId="urn:microsoft.com/office/officeart/2008/layout/IncreasingCircleProcess"/>
    <dgm:cxn modelId="{E74CCDB5-DCEE-437E-B201-D710ED4CF111}" type="presParOf" srcId="{5E6EDA28-09C6-40C1-8181-C785769F8242}" destId="{19D60E9B-759B-4027-BC5B-C677D78E27CF}" srcOrd="1" destOrd="0" presId="urn:microsoft.com/office/officeart/2008/layout/IncreasingCircleProcess"/>
    <dgm:cxn modelId="{47F3EFBA-4C22-42BC-824F-2B63FEE583C8}" type="presParOf" srcId="{5E6EDA28-09C6-40C1-8181-C785769F8242}" destId="{1203F79E-C2E0-4E5A-984B-7A64FA8A1E16}" srcOrd="2" destOrd="0" presId="urn:microsoft.com/office/officeart/2008/layout/IncreasingCircleProcess"/>
    <dgm:cxn modelId="{FA7FDA1A-33F0-4389-B3F4-7AA4E27EBD43}" type="presParOf" srcId="{5E6EDA28-09C6-40C1-8181-C785769F8242}" destId="{AB209CF4-605D-42A3-99D6-99B972A0200C}" srcOrd="3" destOrd="0" presId="urn:microsoft.com/office/officeart/2008/layout/IncreasingCircleProcess"/>
    <dgm:cxn modelId="{23A05F7F-A719-4C6C-8E88-0E0F2CF033B9}" type="presParOf" srcId="{07F9089D-3165-4598-A5B5-3EF982F31F5E}" destId="{5DF5A917-0A3F-46CC-A820-B028F04F8C2D}" srcOrd="3" destOrd="0" presId="urn:microsoft.com/office/officeart/2008/layout/IncreasingCircleProcess"/>
    <dgm:cxn modelId="{A6E3168A-7A61-4EDF-8238-E94D9EE82569}" type="presParOf" srcId="{07F9089D-3165-4598-A5B5-3EF982F31F5E}" destId="{A2F57AF6-79F2-41C1-A39D-5E4F83170C32}" srcOrd="4" destOrd="0" presId="urn:microsoft.com/office/officeart/2008/layout/IncreasingCircleProcess"/>
    <dgm:cxn modelId="{0ABB169F-8BE7-42D2-8040-DCDF2A32EA8F}" type="presParOf" srcId="{A2F57AF6-79F2-41C1-A39D-5E4F83170C32}" destId="{E4079602-8701-4A66-816A-C9FEEBC1C21B}" srcOrd="0" destOrd="0" presId="urn:microsoft.com/office/officeart/2008/layout/IncreasingCircleProcess"/>
    <dgm:cxn modelId="{0F5481B5-4923-41B1-972F-73B08E282F15}" type="presParOf" srcId="{A2F57AF6-79F2-41C1-A39D-5E4F83170C32}" destId="{702C661B-3EC5-4D3F-9304-9663D9CFFC31}" srcOrd="1" destOrd="0" presId="urn:microsoft.com/office/officeart/2008/layout/IncreasingCircleProcess"/>
    <dgm:cxn modelId="{18DE57FB-2F8B-40E2-A393-BCE060A6FA02}" type="presParOf" srcId="{A2F57AF6-79F2-41C1-A39D-5E4F83170C32}" destId="{24CB4659-BA9D-4341-8530-ADC9F091B724}" srcOrd="2" destOrd="0" presId="urn:microsoft.com/office/officeart/2008/layout/IncreasingCircleProcess"/>
    <dgm:cxn modelId="{FBC5DF48-F690-4754-9988-3EAB6498BC2A}" type="presParOf" srcId="{A2F57AF6-79F2-41C1-A39D-5E4F83170C32}" destId="{AFB81AF5-12EF-4029-8FB7-9A0D58243273}" srcOrd="3" destOrd="0" presId="urn:microsoft.com/office/officeart/2008/layout/IncreasingCircleProcess"/>
    <dgm:cxn modelId="{7E908884-462B-4DE9-AB83-0E07683415D3}" type="presParOf" srcId="{07F9089D-3165-4598-A5B5-3EF982F31F5E}" destId="{6BC6ACE6-41E4-447E-9027-43E87E999397}" srcOrd="5" destOrd="0" presId="urn:microsoft.com/office/officeart/2008/layout/IncreasingCircleProcess"/>
    <dgm:cxn modelId="{A4797D37-D118-445E-9F26-2CA765257899}" type="presParOf" srcId="{07F9089D-3165-4598-A5B5-3EF982F31F5E}" destId="{4AAB8999-294D-4221-837D-06F19735CE0B}" srcOrd="6" destOrd="0" presId="urn:microsoft.com/office/officeart/2008/layout/IncreasingCircleProcess"/>
    <dgm:cxn modelId="{120F3AA6-216F-4310-BD44-68C22231DE95}" type="presParOf" srcId="{4AAB8999-294D-4221-837D-06F19735CE0B}" destId="{391F1F86-0F56-430D-BF9F-6E1D63E409A7}" srcOrd="0" destOrd="0" presId="urn:microsoft.com/office/officeart/2008/layout/IncreasingCircleProcess"/>
    <dgm:cxn modelId="{4BC0B5F2-9C26-4431-84BA-6B4D020E4297}" type="presParOf" srcId="{4AAB8999-294D-4221-837D-06F19735CE0B}" destId="{C4C63207-9F06-4658-AF46-3EC2C49AFA01}" srcOrd="1" destOrd="0" presId="urn:microsoft.com/office/officeart/2008/layout/IncreasingCircleProcess"/>
    <dgm:cxn modelId="{CCEE270B-356F-4950-AB32-5199E80A13F3}" type="presParOf" srcId="{4AAB8999-294D-4221-837D-06F19735CE0B}" destId="{987B41E6-977F-423F-A73B-F03A2B647902}" srcOrd="2" destOrd="0" presId="urn:microsoft.com/office/officeart/2008/layout/IncreasingCircleProcess"/>
    <dgm:cxn modelId="{748AB718-96FC-48B3-BF74-80C87C3FEB39}" type="presParOf" srcId="{4AAB8999-294D-4221-837D-06F19735CE0B}" destId="{2ADC3154-6BB5-4078-8AC8-7E2DDD996FE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B9C21-8CA3-4833-B320-6942E78AF4C7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FE1EB-92C8-4FA1-8682-ED046E7E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4F3CA-8FD7-4D54-8EEC-CF7E13A7EE5A}" type="datetimeFigureOut">
              <a:rPr lang="th-TH" smtClean="0"/>
              <a:t>23/06/62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CC556-E92B-4774-947B-D23F0832FE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950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9pPr>
          </a:lstStyle>
          <a:p>
            <a:pPr eaLnBrk="1" hangingPunct="1"/>
            <a:fld id="{E7ABE39E-4133-429C-B0D3-07A44F0D7028}" type="slidenum">
              <a:rPr lang="en-US" sz="1200" b="0">
                <a:solidFill>
                  <a:prstClr val="black"/>
                </a:solidFill>
              </a:rPr>
              <a:pPr eaLnBrk="1" hangingPunct="1"/>
              <a:t>44</a:t>
            </a:fld>
            <a:endParaRPr lang="th-TH" sz="1200" b="0">
              <a:solidFill>
                <a:prstClr val="black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65175"/>
            <a:ext cx="6659562" cy="37465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40275"/>
            <a:ext cx="4979987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5" tIns="45403" rIns="90805" bIns="45403"/>
          <a:lstStyle/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FF6600"/>
                </a:solidFill>
              </a:rPr>
              <a:t>  </a:t>
            </a:r>
            <a:r>
              <a:rPr lang="th-TH" b="1" smtClean="0">
                <a:solidFill>
                  <a:srgbClr val="FF6600"/>
                </a:solidFill>
              </a:rPr>
              <a:t>การให้คนได้ใช้ศักยภาพสูงสุดที่มี</a:t>
            </a:r>
            <a:endParaRPr lang="en-US" smtClean="0"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FF6600"/>
                </a:solidFill>
              </a:rPr>
              <a:t>  </a:t>
            </a:r>
            <a:r>
              <a:rPr lang="th-TH" b="1" smtClean="0">
                <a:solidFill>
                  <a:srgbClr val="FF6600"/>
                </a:solidFill>
              </a:rPr>
              <a:t>สอนเท่าไรก็ได้</a:t>
            </a:r>
            <a:r>
              <a:rPr lang="en-US" b="1" smtClean="0">
                <a:solidFill>
                  <a:srgbClr val="FF6600"/>
                </a:solidFill>
              </a:rPr>
              <a:t>  </a:t>
            </a:r>
            <a:r>
              <a:rPr lang="th-TH" b="1" smtClean="0">
                <a:solidFill>
                  <a:srgbClr val="FF6600"/>
                </a:solidFill>
              </a:rPr>
              <a:t>แต่การเรียนเป็นเรื่องของคนๆ</a:t>
            </a:r>
            <a:r>
              <a:rPr lang="en-US" b="1" smtClean="0">
                <a:solidFill>
                  <a:srgbClr val="FF6600"/>
                </a:solidFill>
              </a:rPr>
              <a:t> </a:t>
            </a:r>
            <a:r>
              <a:rPr lang="th-TH" b="1" smtClean="0">
                <a:solidFill>
                  <a:srgbClr val="FF6600"/>
                </a:solidFill>
              </a:rPr>
              <a:t>นั้น</a:t>
            </a:r>
            <a:endParaRPr lang="en-US" smtClean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smtClean="0">
                <a:cs typeface="Arial" pitchFamily="34" charset="0"/>
              </a:rPr>
              <a:t> </a:t>
            </a:r>
          </a:p>
          <a:p>
            <a:pPr eaLnBrk="1" hangingPunct="1"/>
            <a:endParaRPr lang="th-TH" sz="1600" smtClean="0"/>
          </a:p>
        </p:txBody>
      </p:sp>
    </p:spTree>
    <p:extLst>
      <p:ext uri="{BB962C8B-B14F-4D97-AF65-F5344CB8AC3E}">
        <p14:creationId xmlns:p14="http://schemas.microsoft.com/office/powerpoint/2010/main" val="69309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9pPr>
          </a:lstStyle>
          <a:p>
            <a:pPr eaLnBrk="1" hangingPunct="1"/>
            <a:fld id="{468F125C-E91D-4518-ADC0-786331A045E1}" type="slidenum">
              <a:rPr lang="en-US" sz="1200" b="0">
                <a:solidFill>
                  <a:prstClr val="black"/>
                </a:solidFill>
              </a:rPr>
              <a:pPr eaLnBrk="1" hangingPunct="1"/>
              <a:t>45</a:t>
            </a:fld>
            <a:endParaRPr lang="th-TH" sz="1200" b="0">
              <a:solidFill>
                <a:prstClr val="black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h-TH" smtClean="0"/>
              <a:t>ถามเพื่อจะบอก</a:t>
            </a:r>
            <a:r>
              <a:rPr lang="en-US" smtClean="0"/>
              <a:t>  </a:t>
            </a:r>
            <a:r>
              <a:rPr lang="th-TH" smtClean="0"/>
              <a:t>หรือ</a:t>
            </a:r>
            <a:r>
              <a:rPr lang="en-US" smtClean="0"/>
              <a:t> </a:t>
            </a:r>
            <a:r>
              <a:rPr lang="th-TH" smtClean="0"/>
              <a:t>ถามเพื่อจะฟัง</a:t>
            </a:r>
            <a:endParaRPr lang="en-US" smtClean="0"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th-TH" smtClean="0"/>
              <a:t>คนมี</a:t>
            </a:r>
            <a:r>
              <a:rPr lang="en-US" smtClean="0">
                <a:cs typeface="Arial" pitchFamily="34" charset="0"/>
              </a:rPr>
              <a:t> learning curve </a:t>
            </a:r>
            <a:r>
              <a:rPr lang="th-TH" smtClean="0"/>
              <a:t>ต่างกัน</a:t>
            </a:r>
            <a:r>
              <a:rPr lang="en-US" smtClean="0"/>
              <a:t>  </a:t>
            </a:r>
            <a:r>
              <a:rPr lang="th-TH" smtClean="0"/>
              <a:t>การ</a:t>
            </a:r>
            <a:r>
              <a:rPr lang="en-US" smtClean="0"/>
              <a:t> </a:t>
            </a:r>
            <a:r>
              <a:rPr lang="en-US" smtClean="0">
                <a:cs typeface="Arial" pitchFamily="34" charset="0"/>
              </a:rPr>
              <a:t>coaching </a:t>
            </a:r>
            <a:r>
              <a:rPr lang="th-TH" smtClean="0"/>
              <a:t>เป็นการช่วยให้</a:t>
            </a:r>
            <a:r>
              <a:rPr lang="en-US" smtClean="0"/>
              <a:t> </a:t>
            </a:r>
            <a:r>
              <a:rPr lang="en-US" smtClean="0">
                <a:cs typeface="Arial" pitchFamily="34" charset="0"/>
              </a:rPr>
              <a:t>learning curve </a:t>
            </a:r>
            <a:r>
              <a:rPr lang="th-TH" smtClean="0"/>
              <a:t>สั้นลง</a:t>
            </a:r>
            <a:endParaRPr lang="en-US" smtClean="0"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70468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E44F2-70A7-4E5F-9947-799359F849E7}" type="slidenum">
              <a:rPr lang="en-US" altLang="th-TH"/>
              <a:pPr/>
              <a:t>47</a:t>
            </a:fld>
            <a:endParaRPr lang="th-TH" altLang="th-TH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1926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61663-4043-447A-9734-DCBDD2C856CC}" type="slidenum">
              <a:rPr lang="en-US" altLang="th-TH"/>
              <a:pPr/>
              <a:t>48</a:t>
            </a:fld>
            <a:endParaRPr lang="th-TH" altLang="th-TH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th-TH" altLang="th-TH"/>
              <a:t>เราคาดหวังตรงกันหรือไม่</a:t>
            </a:r>
            <a:r>
              <a:rPr lang="en-US" altLang="th-TH"/>
              <a:t> / </a:t>
            </a:r>
            <a:r>
              <a:rPr lang="th-TH" altLang="th-TH"/>
              <a:t>มาตรฐานการมองต้องเท่ากัน</a:t>
            </a:r>
            <a:endParaRPr lang="en-US" altLang="th-TH"/>
          </a:p>
          <a:p>
            <a:pPr>
              <a:buFontTx/>
              <a:buChar char="•"/>
            </a:pPr>
            <a:r>
              <a:rPr lang="en-US" altLang="th-TH"/>
              <a:t>Coaching </a:t>
            </a:r>
            <a:r>
              <a:rPr lang="th-TH" altLang="th-TH"/>
              <a:t>เป็นเรื่องความสัมพันธ์</a:t>
            </a:r>
            <a:r>
              <a:rPr lang="en-US" altLang="th-TH"/>
              <a:t> </a:t>
            </a:r>
            <a:r>
              <a:rPr lang="th-TH" altLang="th-TH"/>
              <a:t>ว่าจะช่วยเหลือกันและกันให้ไปถึงเป้าหมายอย่างไร</a:t>
            </a:r>
            <a:endParaRPr lang="en-US" altLang="th-TH"/>
          </a:p>
          <a:p>
            <a:pPr>
              <a:buFontTx/>
              <a:buChar char="•"/>
            </a:pPr>
            <a:r>
              <a:rPr lang="th-TH" altLang="th-TH"/>
              <a:t>เริ่มจาก</a:t>
            </a:r>
            <a:endParaRPr lang="en-US" altLang="th-TH"/>
          </a:p>
          <a:p>
            <a:r>
              <a:rPr lang="th-TH" altLang="th-TH" b="1">
                <a:latin typeface="Arial" panose="020B0604020202020204" pitchFamily="34" charset="0"/>
                <a:cs typeface="Arial" panose="020B0604020202020204" pitchFamily="34" charset="0"/>
              </a:rPr>
              <a:t>๑</a:t>
            </a:r>
            <a:r>
              <a:rPr lang="en-US" altLang="th-TH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th-TH" b="1">
                <a:cs typeface="Times New Roman" panose="02020603050405020304" pitchFamily="18" charset="0"/>
              </a:rPr>
              <a:t> </a:t>
            </a:r>
            <a:r>
              <a:rPr lang="en-US" altLang="th-TH" b="1">
                <a:cs typeface="Arial" panose="020B0604020202020204" pitchFamily="34" charset="0"/>
              </a:rPr>
              <a:t>“</a:t>
            </a:r>
            <a:r>
              <a:rPr lang="th-TH" altLang="th-TH" b="1">
                <a:latin typeface="Arial" panose="020B0604020202020204" pitchFamily="34" charset="0"/>
                <a:cs typeface="Arial" panose="020B0604020202020204" pitchFamily="34" charset="0"/>
              </a:rPr>
              <a:t>ถาม</a:t>
            </a:r>
            <a:r>
              <a:rPr lang="en-US" altLang="th-TH" b="1">
                <a:cs typeface="Arial" panose="020B0604020202020204" pitchFamily="34" charset="0"/>
              </a:rPr>
              <a:t>”</a:t>
            </a:r>
            <a:r>
              <a:rPr lang="en-US" altLang="th-TH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altLang="th-TH" b="1">
                <a:latin typeface="Arial" panose="020B0604020202020204" pitchFamily="34" charset="0"/>
                <a:cs typeface="Arial" panose="020B0604020202020204" pitchFamily="34" charset="0"/>
              </a:rPr>
              <a:t>และ</a:t>
            </a:r>
            <a:r>
              <a:rPr lang="en-US" altLang="th-TH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h-TH" b="1">
                <a:cs typeface="Arial" panose="020B0604020202020204" pitchFamily="34" charset="0"/>
              </a:rPr>
              <a:t>“</a:t>
            </a:r>
            <a:r>
              <a:rPr lang="th-TH" altLang="th-TH" b="1">
                <a:latin typeface="Arial" panose="020B0604020202020204" pitchFamily="34" charset="0"/>
                <a:cs typeface="Arial" panose="020B0604020202020204" pitchFamily="34" charset="0"/>
              </a:rPr>
              <a:t>ฟัง</a:t>
            </a:r>
            <a:r>
              <a:rPr lang="en-US" altLang="th-TH" b="1">
                <a:cs typeface="Arial" panose="020B0604020202020204" pitchFamily="34" charset="0"/>
              </a:rPr>
              <a:t>”</a:t>
            </a:r>
            <a:endParaRPr lang="en-US" altLang="th-TH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h-TH">
                <a:cs typeface="Arial" panose="020B0604020202020204" pitchFamily="34" charset="0"/>
              </a:rPr>
              <a:t>·</a:t>
            </a:r>
            <a:r>
              <a:rPr lang="en-US" altLang="th-TH">
                <a:cs typeface="Times New Roman" panose="02020603050405020304" pitchFamily="18" charset="0"/>
              </a:rPr>
              <a:t> </a:t>
            </a:r>
            <a:r>
              <a:rPr lang="en-US" altLang="th-TH">
                <a:cs typeface="Arial" panose="020B0604020202020204" pitchFamily="34" charset="0"/>
              </a:rPr>
              <a:t>“</a:t>
            </a:r>
            <a:r>
              <a:rPr lang="th-TH" altLang="th-TH">
                <a:latin typeface="Arial" panose="020B0604020202020204" pitchFamily="34" charset="0"/>
                <a:cs typeface="Arial" panose="020B0604020202020204" pitchFamily="34" charset="0"/>
              </a:rPr>
              <a:t>ตรวจสอบ</a:t>
            </a:r>
            <a:r>
              <a:rPr lang="en-US" altLang="th-TH">
                <a:cs typeface="Arial" panose="020B0604020202020204" pitchFamily="34" charset="0"/>
              </a:rPr>
              <a:t>”</a:t>
            </a:r>
            <a:r>
              <a:rPr lang="en-US" altLang="th-TH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altLang="th-TH">
                <a:latin typeface="Arial" panose="020B0604020202020204" pitchFamily="34" charset="0"/>
                <a:cs typeface="Arial" panose="020B0604020202020204" pitchFamily="34" charset="0"/>
              </a:rPr>
              <a:t>ภาพมาตรฐาน</a:t>
            </a:r>
            <a:r>
              <a:rPr lang="en-US" altLang="th-TH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h-TH" altLang="th-TH">
                <a:latin typeface="Arial" panose="020B0604020202020204" pitchFamily="34" charset="0"/>
                <a:cs typeface="Arial" panose="020B0604020202020204" pitchFamily="34" charset="0"/>
              </a:rPr>
              <a:t>เพื่อให้เห็นว่าเป็นภาพเดียวกันก่อน</a:t>
            </a:r>
            <a:r>
              <a:rPr lang="en-US" altLang="th-TH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h-TH" altLang="th-TH">
                <a:latin typeface="Arial" panose="020B0604020202020204" pitchFamily="34" charset="0"/>
                <a:cs typeface="Arial" panose="020B0604020202020204" pitchFamily="34" charset="0"/>
              </a:rPr>
              <a:t>เป้าหมายร่วมกัน</a:t>
            </a:r>
            <a:endParaRPr lang="en-US" altLang="th-TH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h-TH">
                <a:cs typeface="Arial" panose="020B0604020202020204" pitchFamily="34" charset="0"/>
              </a:rPr>
              <a:t>·</a:t>
            </a:r>
            <a:r>
              <a:rPr lang="en-US" altLang="th-TH">
                <a:cs typeface="Times New Roman" panose="02020603050405020304" pitchFamily="18" charset="0"/>
              </a:rPr>
              <a:t> </a:t>
            </a:r>
            <a:r>
              <a:rPr lang="th-TH" altLang="th-TH">
                <a:latin typeface="Arial" panose="020B0604020202020204" pitchFamily="34" charset="0"/>
                <a:cs typeface="Arial" panose="020B0604020202020204" pitchFamily="34" charset="0"/>
              </a:rPr>
              <a:t>ถามสภาพแวดล้อม</a:t>
            </a:r>
            <a:r>
              <a:rPr lang="en-US" altLang="th-TH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h-TH" altLang="th-TH">
                <a:latin typeface="Arial" panose="020B0604020202020204" pitchFamily="34" charset="0"/>
                <a:cs typeface="Arial" panose="020B0604020202020204" pitchFamily="34" charset="0"/>
              </a:rPr>
              <a:t>ที่ทำจริง</a:t>
            </a:r>
            <a:r>
              <a:rPr lang="en-US" altLang="th-TH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h-TH" altLang="th-TH">
                <a:latin typeface="Arial" panose="020B0604020202020204" pitchFamily="34" charset="0"/>
                <a:cs typeface="Arial" panose="020B0604020202020204" pitchFamily="34" charset="0"/>
              </a:rPr>
              <a:t>ที่สังเกต</a:t>
            </a:r>
            <a:endParaRPr lang="en-US" altLang="th-TH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altLang="th-TH" b="1">
                <a:latin typeface="Arial" panose="020B0604020202020204" pitchFamily="34" charset="0"/>
                <a:cs typeface="Arial" panose="020B0604020202020204" pitchFamily="34" charset="0"/>
              </a:rPr>
              <a:t>๒</a:t>
            </a:r>
            <a:r>
              <a:rPr lang="en-US" altLang="th-TH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th-TH" b="1">
                <a:cs typeface="Times New Roman" panose="02020603050405020304" pitchFamily="18" charset="0"/>
              </a:rPr>
              <a:t> </a:t>
            </a:r>
            <a:r>
              <a:rPr lang="th-TH" altLang="th-TH" b="1">
                <a:latin typeface="Arial" panose="020B0604020202020204" pitchFamily="34" charset="0"/>
                <a:cs typeface="Arial" panose="020B0604020202020204" pitchFamily="34" charset="0"/>
              </a:rPr>
              <a:t>มีประสบการณ์ร่วมกัน</a:t>
            </a:r>
            <a:r>
              <a:rPr lang="en-US" altLang="th-TH" b="1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th-TH" altLang="th-TH" b="1">
                <a:latin typeface="Arial" panose="020B0604020202020204" pitchFamily="34" charset="0"/>
                <a:cs typeface="Arial" panose="020B0604020202020204" pitchFamily="34" charset="0"/>
              </a:rPr>
              <a:t>เพื่อให้เห็นภาพเดียวกัน</a:t>
            </a:r>
            <a:r>
              <a:rPr lang="en-US" altLang="th-TH" b="1">
                <a:latin typeface="Arial" panose="020B0604020202020204" pitchFamily="34" charset="0"/>
                <a:cs typeface="Arial" panose="020B0604020202020204" pitchFamily="34" charset="0"/>
              </a:rPr>
              <a:t>)  -  </a:t>
            </a:r>
            <a:r>
              <a:rPr lang="th-TH" altLang="th-TH" b="1">
                <a:latin typeface="Arial" panose="020B0604020202020204" pitchFamily="34" charset="0"/>
                <a:cs typeface="Arial" panose="020B0604020202020204" pitchFamily="34" charset="0"/>
              </a:rPr>
              <a:t>เพื่อสร้างประสบการณ์เดียวกัน</a:t>
            </a:r>
            <a:endParaRPr lang="en-US" altLang="th-TH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h-TH" altLang="th-TH" b="1"/>
          </a:p>
        </p:txBody>
      </p:sp>
    </p:spTree>
    <p:extLst>
      <p:ext uri="{BB962C8B-B14F-4D97-AF65-F5344CB8AC3E}">
        <p14:creationId xmlns:p14="http://schemas.microsoft.com/office/powerpoint/2010/main" val="171374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1801" y="274638"/>
            <a:ext cx="11250084" cy="1143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46618" y="1628776"/>
            <a:ext cx="5513916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63734" y="1628776"/>
            <a:ext cx="5516033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028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2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2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5914-5705-45F1-B722-B1636A8E6C5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8596-C0C4-4E04-90B1-7862B7BD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94" y="524657"/>
            <a:ext cx="10470523" cy="2203554"/>
          </a:xfrm>
        </p:spPr>
        <p:txBody>
          <a:bodyPr>
            <a:normAutofit fontScale="90000"/>
          </a:bodyPr>
          <a:lstStyle/>
          <a:p>
            <a:r>
              <a:rPr lang="th-TH" sz="5300" b="1" dirty="0" smtClean="0">
                <a:solidFill>
                  <a:srgbClr val="FF0000"/>
                </a:solidFill>
              </a:rPr>
              <a:t/>
            </a:r>
            <a:br>
              <a:rPr lang="th-TH" sz="5300" b="1" dirty="0" smtClean="0">
                <a:solidFill>
                  <a:srgbClr val="FF0000"/>
                </a:solidFill>
              </a:rPr>
            </a:br>
            <a:r>
              <a:rPr lang="th-TH" sz="5300" b="1" dirty="0">
                <a:solidFill>
                  <a:srgbClr val="FF0000"/>
                </a:solidFill>
              </a:rPr>
              <a:t/>
            </a:r>
            <a:br>
              <a:rPr lang="th-TH" sz="5300" b="1" dirty="0">
                <a:solidFill>
                  <a:srgbClr val="FF0000"/>
                </a:solidFill>
              </a:rPr>
            </a:br>
            <a:r>
              <a:rPr lang="th-TH" sz="5300" b="1" dirty="0" smtClean="0">
                <a:solidFill>
                  <a:srgbClr val="FF0000"/>
                </a:solidFill>
              </a:rPr>
              <a:t/>
            </a:r>
            <a:br>
              <a:rPr lang="th-TH" sz="5300" b="1" dirty="0" smtClean="0">
                <a:solidFill>
                  <a:srgbClr val="FF0000"/>
                </a:solidFill>
              </a:rPr>
            </a:br>
            <a:r>
              <a:rPr lang="th-TH" sz="5300" b="1" dirty="0" smtClean="0">
                <a:solidFill>
                  <a:srgbClr val="FF0000"/>
                </a:solidFill>
              </a:rPr>
              <a:t/>
            </a:r>
            <a:br>
              <a:rPr lang="th-TH" sz="5300" b="1" dirty="0" smtClean="0">
                <a:solidFill>
                  <a:srgbClr val="FF0000"/>
                </a:solidFill>
              </a:rPr>
            </a:br>
            <a:r>
              <a:rPr lang="th-TH" sz="5300" b="1" dirty="0">
                <a:solidFill>
                  <a:srgbClr val="FF0000"/>
                </a:solidFill>
              </a:rPr>
              <a:t/>
            </a:r>
            <a:br>
              <a:rPr lang="th-TH" sz="5300" b="1" dirty="0">
                <a:solidFill>
                  <a:srgbClr val="FF0000"/>
                </a:solidFill>
              </a:rPr>
            </a:br>
            <a:r>
              <a:rPr lang="th-TH" sz="5300" b="1" dirty="0" smtClean="0">
                <a:solidFill>
                  <a:srgbClr val="FF0000"/>
                </a:solidFill>
              </a:rPr>
              <a:t>การประชุมเชิงปฏิบัติการ</a:t>
            </a:r>
            <a:br>
              <a:rPr lang="th-TH" sz="5300" b="1" dirty="0" smtClean="0">
                <a:solidFill>
                  <a:srgbClr val="FF0000"/>
                </a:solidFill>
              </a:rPr>
            </a:br>
            <a:r>
              <a:rPr lang="th-TH" sz="5300" b="1" dirty="0" smtClean="0">
                <a:solidFill>
                  <a:srgbClr val="FF0000"/>
                </a:solidFill>
              </a:rPr>
              <a:t>พัฒนาทักษะการนิเทศ ติดตาม และประเมินผล</a:t>
            </a:r>
            <a:br>
              <a:rPr lang="th-TH" sz="5300" b="1" dirty="0" smtClean="0">
                <a:solidFill>
                  <a:srgbClr val="FF0000"/>
                </a:solidFill>
              </a:rPr>
            </a:br>
            <a:r>
              <a:rPr lang="th-TH" sz="5300" b="1" dirty="0" smtClean="0">
                <a:solidFill>
                  <a:srgbClr val="FF0000"/>
                </a:solidFill>
              </a:rPr>
              <a:t>เพศวิถีศึกษา ทักษะชีวิต และสุขภาวะในโรงเรียน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0" y="5282350"/>
            <a:ext cx="1021453" cy="651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5097299"/>
            <a:ext cx="1021453" cy="1021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8656" y="5282350"/>
            <a:ext cx="9429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070C0"/>
                </a:solidFill>
              </a:rPr>
              <a:t>โดย 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สำนักงาน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คณะกรรมการการศึกษาขั้น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พื้นฐาน  </a:t>
            </a:r>
            <a:r>
              <a:rPr lang="th-TH" sz="3200" dirty="0" smtClean="0">
                <a:solidFill>
                  <a:srgbClr val="0070C0"/>
                </a:solidFill>
              </a:rPr>
              <a:t>ร่วมกับ 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มูลนิธิ</a:t>
            </a:r>
            <a:r>
              <a:rPr lang="th-TH" sz="3200" b="1" dirty="0" err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แพธ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ทู</a:t>
            </a:r>
            <a:r>
              <a:rPr lang="th-TH" sz="3200" b="1" dirty="0" err="1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เฮลท์</a:t>
            </a:r>
            <a:endParaRPr lang="th-TH" sz="3200" b="1" dirty="0" smtClean="0">
              <a:solidFill>
                <a:schemeClr val="accent2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200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99" y="2842353"/>
            <a:ext cx="4950858" cy="188235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140" y="6030819"/>
            <a:ext cx="898579" cy="6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0497" y="245033"/>
            <a:ext cx="9144000" cy="1064783"/>
          </a:xfrm>
        </p:spPr>
        <p:txBody>
          <a:bodyPr/>
          <a:lstStyle/>
          <a:p>
            <a:r>
              <a:rPr lang="th-TH" b="1" dirty="0" smtClean="0">
                <a:solidFill>
                  <a:schemeClr val="accent5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รู้จักกันมากขึ้น</a:t>
            </a:r>
            <a:endParaRPr lang="en-US" b="1" dirty="0">
              <a:solidFill>
                <a:schemeClr val="accent5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448" y="1427248"/>
            <a:ext cx="10061372" cy="494357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4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ในกลุ่มให้ทำความรู้จักกัน  โดยทุกคนแนะนำตัว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ชื่อ </a:t>
            </a:r>
            <a:r>
              <a:rPr lang="en-US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-</a:t>
            </a:r>
            <a:r>
              <a:rPr lang="th-TH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สกุล  / ชื่อเล่น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สังกัด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นอกเหนือจาก</a:t>
            </a:r>
            <a:r>
              <a:rPr lang="en-US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HE / PE</a:t>
            </a:r>
            <a:r>
              <a:rPr lang="th-TH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 แล้ว  รับผิดชอบอะไรอีก  (</a:t>
            </a:r>
            <a:r>
              <a:rPr lang="th-TH" sz="3600" b="1" dirty="0" err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นว</a:t>
            </a:r>
            <a:r>
              <a:rPr lang="th-TH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. </a:t>
            </a:r>
            <a:r>
              <a:rPr lang="en-US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r>
              <a:rPr lang="th-TH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ท่าน  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ลักษณะเด่น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4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ให้เวลาทำความรู้จัก  </a:t>
            </a:r>
            <a:r>
              <a:rPr lang="en-US" sz="4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r>
              <a:rPr lang="th-TH" sz="4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 นาที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4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เตรียมคนความจำดีแนะนำเพื่อนในกลุ่มให้กลุ่มใหญ่รู้จัก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89" y="0"/>
            <a:ext cx="1776211" cy="17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4191" y="1042421"/>
            <a:ext cx="5935649" cy="4351338"/>
          </a:xfrm>
        </p:spPr>
        <p:txBody>
          <a:bodyPr>
            <a:noAutofit/>
          </a:bodyPr>
          <a:lstStyle/>
          <a:p>
            <a:r>
              <a:rPr lang="th-TH" dirty="0" smtClean="0"/>
              <a:t>ชาย หญิง เพศทางเลือก เพศสภาพ ความหลากหลายทางเพศ รสนิยมทางเพศ</a:t>
            </a:r>
          </a:p>
          <a:p>
            <a:r>
              <a:rPr lang="th-TH" dirty="0" smtClean="0"/>
              <a:t>ประสาทสัมผัส ความรู้สึก</a:t>
            </a:r>
          </a:p>
          <a:p>
            <a:r>
              <a:rPr lang="th-TH" dirty="0" smtClean="0"/>
              <a:t>หน้าตา ความดึงดูดใจ สวย หล่อ การแต่งกาย ทรงผม</a:t>
            </a:r>
          </a:p>
          <a:p>
            <a:r>
              <a:rPr lang="en-US" dirty="0" smtClean="0"/>
              <a:t>Sex </a:t>
            </a:r>
            <a:r>
              <a:rPr lang="th-TH" dirty="0" smtClean="0"/>
              <a:t>อวัยวะเพศ สรีระ ลักษณะการเปลี่ยนแปลง ฮอร์โมน</a:t>
            </a:r>
          </a:p>
          <a:p>
            <a:r>
              <a:rPr lang="th-TH" dirty="0" smtClean="0"/>
              <a:t>นิสัย การเล่น </a:t>
            </a:r>
          </a:p>
          <a:p>
            <a:r>
              <a:rPr lang="th-TH" dirty="0" smtClean="0"/>
              <a:t>โรคติดต่อทางเพศสัมพันธ์ การตั้งครรภ์ไม่พร้อม ถุงยางอนามัย</a:t>
            </a:r>
          </a:p>
          <a:p>
            <a:r>
              <a:rPr lang="en-US" dirty="0" smtClean="0"/>
              <a:t>After sex</a:t>
            </a:r>
            <a:endParaRPr lang="th-TH" dirty="0" smtClean="0"/>
          </a:p>
          <a:p>
            <a:r>
              <a:rPr lang="th-TH" dirty="0" smtClean="0"/>
              <a:t>ความรัก</a:t>
            </a:r>
          </a:p>
          <a:p>
            <a:r>
              <a:rPr lang="th-TH" dirty="0" smtClean="0"/>
              <a:t>บทบาทหน้าที่ระหว่างชายหญิง</a:t>
            </a:r>
          </a:p>
          <a:p>
            <a:r>
              <a:rPr lang="th-TH" dirty="0" smtClean="0"/>
              <a:t>เพศวิถี</a:t>
            </a:r>
          </a:p>
          <a:p>
            <a:endParaRPr lang="th-TH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92318" y="218262"/>
            <a:ext cx="10515600" cy="94263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เมื่อพูดถึงเรื่องเพศนึกถึง?</a:t>
            </a:r>
            <a:endParaRPr lang="en-US" sz="32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9270" y="-171002"/>
            <a:ext cx="3544956" cy="941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 </a:t>
            </a:r>
            <a:r>
              <a:rPr lang="en-US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4000" b="1" dirty="0" smtClean="0">
                <a:solidFill>
                  <a:schemeClr val="accent5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เส้นชีวิต</a:t>
            </a:r>
            <a:endParaRPr lang="en-US" sz="4000" b="1" dirty="0">
              <a:solidFill>
                <a:schemeClr val="accent5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6286831" y="539501"/>
            <a:ext cx="593564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/>
              <a:t>อารมณ์ ความต้องการทางเพศ</a:t>
            </a:r>
          </a:p>
          <a:p>
            <a:r>
              <a:rPr lang="th-TH" sz="2400" dirty="0" smtClean="0"/>
              <a:t>เครื่องแต่งกาย</a:t>
            </a:r>
          </a:p>
          <a:p>
            <a:r>
              <a:rPr lang="th-TH" sz="2400" dirty="0" smtClean="0"/>
              <a:t>บาร์เบียร์ สิ่งเร้า</a:t>
            </a:r>
          </a:p>
          <a:p>
            <a:r>
              <a:rPr lang="en-US" sz="2400" dirty="0" smtClean="0"/>
              <a:t>Full moon party</a:t>
            </a:r>
          </a:p>
          <a:p>
            <a:r>
              <a:rPr lang="th-TH" sz="2400" dirty="0"/>
              <a:t>หนัง </a:t>
            </a:r>
            <a:r>
              <a:rPr lang="en-US" sz="2400" dirty="0"/>
              <a:t>X</a:t>
            </a:r>
            <a:endParaRPr lang="th-TH" sz="2400" dirty="0"/>
          </a:p>
          <a:p>
            <a:r>
              <a:rPr lang="en-US" sz="2400" dirty="0"/>
              <a:t>Sex toy</a:t>
            </a:r>
          </a:p>
          <a:p>
            <a:r>
              <a:rPr lang="th-TH" sz="2400" dirty="0"/>
              <a:t>พัฒนาการทาง</a:t>
            </a:r>
            <a:r>
              <a:rPr lang="th-TH" sz="2400" dirty="0" smtClean="0"/>
              <a:t>เพศ</a:t>
            </a:r>
          </a:p>
          <a:p>
            <a:r>
              <a:rPr lang="th-TH" sz="2400" dirty="0" smtClean="0"/>
              <a:t>นักร้อง</a:t>
            </a:r>
          </a:p>
          <a:p>
            <a:r>
              <a:rPr lang="th-TH" sz="2400" dirty="0" smtClean="0"/>
              <a:t>จิตสำนึก ในบ้าน นอกบ้าน </a:t>
            </a:r>
          </a:p>
          <a:p>
            <a:r>
              <a:rPr lang="th-TH" sz="2400" dirty="0" smtClean="0"/>
              <a:t>พฤติกรรม</a:t>
            </a:r>
          </a:p>
          <a:p>
            <a:r>
              <a:rPr lang="th-TH" sz="2400" dirty="0" err="1" smtClean="0"/>
              <a:t>ฟี</a:t>
            </a:r>
            <a:r>
              <a:rPr lang="th-TH" sz="2400" dirty="0" smtClean="0"/>
              <a:t>โรโมน</a:t>
            </a:r>
          </a:p>
          <a:p>
            <a:r>
              <a:rPr lang="th-TH" sz="2400" dirty="0" smtClean="0"/>
              <a:t>ขนาด</a:t>
            </a:r>
          </a:p>
          <a:p>
            <a:r>
              <a:rPr lang="th-TH" sz="2400" dirty="0" smtClean="0"/>
              <a:t>สิทธิ กฎหมาย</a:t>
            </a:r>
          </a:p>
          <a:p>
            <a:r>
              <a:rPr lang="th-TH" sz="2400" dirty="0" smtClean="0"/>
              <a:t>การช่วยตัวเอง</a:t>
            </a:r>
            <a:endParaRPr lang="th-TH" sz="2400" dirty="0"/>
          </a:p>
          <a:p>
            <a:endParaRPr lang="en-US" sz="2400" dirty="0" smtClean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040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20" y="2675233"/>
            <a:ext cx="5148470" cy="1233574"/>
          </a:xfrm>
        </p:spPr>
        <p:txBody>
          <a:bodyPr/>
          <a:lstStyle/>
          <a:p>
            <a:r>
              <a:rPr lang="th-TH" sz="80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เพศ</a:t>
            </a:r>
            <a:endParaRPr lang="en-US" sz="80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02628" y="2675233"/>
            <a:ext cx="5321196" cy="1233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0" b="1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เพศสัมพันธ์  </a:t>
            </a:r>
            <a:endParaRPr lang="en-US" sz="80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08782" y="2657062"/>
            <a:ext cx="2186608" cy="1278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endParaRPr lang="en-US" sz="80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02086" y="2701741"/>
            <a:ext cx="2186608" cy="1233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8000" b="1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11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idx="1"/>
          </p:nvPr>
        </p:nvSpPr>
        <p:spPr>
          <a:xfrm>
            <a:off x="1858780" y="1628775"/>
            <a:ext cx="8379502" cy="3671888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th-TH" altLang="th-TH" sz="3600" b="1" dirty="0">
                <a:solidFill>
                  <a:srgbClr val="0000FF"/>
                </a:solidFill>
              </a:rPr>
              <a:t>๑.  พัฒนาการของมนุษย์  </a:t>
            </a:r>
            <a:r>
              <a:rPr lang="en-US" altLang="th-TH" sz="3600" b="1" dirty="0">
                <a:solidFill>
                  <a:srgbClr val="0000FF"/>
                </a:solidFill>
                <a:cs typeface="Arial" panose="020B0604020202020204" pitchFamily="34" charset="0"/>
              </a:rPr>
              <a:t>(Human Development)</a:t>
            </a:r>
          </a:p>
          <a:p>
            <a:pPr marL="571500" indent="-571500">
              <a:buNone/>
            </a:pPr>
            <a:r>
              <a:rPr lang="th-TH" altLang="th-TH" sz="3600" b="1" dirty="0">
                <a:solidFill>
                  <a:srgbClr val="008000"/>
                </a:solidFill>
              </a:rPr>
              <a:t>๒. </a:t>
            </a:r>
            <a:r>
              <a:rPr lang="en-US" altLang="th-TH" sz="3600" b="1" dirty="0">
                <a:solidFill>
                  <a:srgbClr val="008000"/>
                </a:solidFill>
              </a:rPr>
              <a:t> </a:t>
            </a:r>
            <a:r>
              <a:rPr lang="th-TH" altLang="th-TH" sz="3600" b="1" dirty="0">
                <a:solidFill>
                  <a:srgbClr val="008000"/>
                </a:solidFill>
              </a:rPr>
              <a:t>สัมพันธภาพ  </a:t>
            </a:r>
            <a:r>
              <a:rPr lang="en-US" altLang="th-TH" sz="3600" b="1" dirty="0">
                <a:solidFill>
                  <a:srgbClr val="008000"/>
                </a:solidFill>
                <a:cs typeface="Arial" panose="020B0604020202020204" pitchFamily="34" charset="0"/>
              </a:rPr>
              <a:t>(Relationship)</a:t>
            </a:r>
          </a:p>
          <a:p>
            <a:pPr marL="571500" indent="-571500">
              <a:buNone/>
            </a:pPr>
            <a:r>
              <a:rPr lang="th-TH" altLang="th-TH" sz="3600" b="1" dirty="0">
                <a:solidFill>
                  <a:srgbClr val="663300"/>
                </a:solidFill>
              </a:rPr>
              <a:t>๓.  ทักษะส่วนบุคคล  </a:t>
            </a:r>
            <a:r>
              <a:rPr lang="en-US" altLang="th-TH" sz="3600" b="1" dirty="0">
                <a:solidFill>
                  <a:srgbClr val="663300"/>
                </a:solidFill>
                <a:cs typeface="Arial" panose="020B0604020202020204" pitchFamily="34" charset="0"/>
              </a:rPr>
              <a:t>(Personal Skills)</a:t>
            </a:r>
          </a:p>
          <a:p>
            <a:pPr marL="571500" indent="-571500">
              <a:buNone/>
            </a:pPr>
            <a:r>
              <a:rPr lang="th-TH" altLang="th-TH" sz="3600" b="1" dirty="0">
                <a:solidFill>
                  <a:srgbClr val="808000"/>
                </a:solidFill>
              </a:rPr>
              <a:t>๔.  พฤติกรรมทางเพศ  </a:t>
            </a:r>
            <a:r>
              <a:rPr lang="en-US" altLang="th-TH" sz="3600" b="1" dirty="0">
                <a:solidFill>
                  <a:srgbClr val="808000"/>
                </a:solidFill>
                <a:cs typeface="Arial" panose="020B0604020202020204" pitchFamily="34" charset="0"/>
              </a:rPr>
              <a:t>(Sexual Behavior)</a:t>
            </a:r>
          </a:p>
          <a:p>
            <a:pPr marL="571500" indent="-571500">
              <a:buNone/>
            </a:pPr>
            <a:r>
              <a:rPr lang="th-TH" altLang="th-TH" sz="3600" b="1" dirty="0">
                <a:solidFill>
                  <a:srgbClr val="993366"/>
                </a:solidFill>
              </a:rPr>
              <a:t>๕.  สุขภาพทางเพศ </a:t>
            </a:r>
            <a:r>
              <a:rPr lang="th-TH" altLang="th-TH" sz="3600" b="1" dirty="0">
                <a:solidFill>
                  <a:srgbClr val="993366"/>
                </a:solidFill>
                <a:cs typeface="Arial" panose="020B0604020202020204" pitchFamily="34" charset="0"/>
              </a:rPr>
              <a:t>(</a:t>
            </a:r>
            <a:r>
              <a:rPr lang="th-TH" altLang="th-TH" sz="3600" b="1" dirty="0" err="1">
                <a:solidFill>
                  <a:srgbClr val="993366"/>
                </a:solidFill>
                <a:cs typeface="Arial" panose="020B0604020202020204" pitchFamily="34" charset="0"/>
              </a:rPr>
              <a:t>Sexual</a:t>
            </a:r>
            <a:r>
              <a:rPr lang="th-TH" altLang="th-TH" sz="3600" b="1" dirty="0">
                <a:solidFill>
                  <a:srgbClr val="993366"/>
                </a:solidFill>
                <a:cs typeface="Arial" panose="020B0604020202020204" pitchFamily="34" charset="0"/>
              </a:rPr>
              <a:t> </a:t>
            </a:r>
            <a:r>
              <a:rPr lang="th-TH" altLang="th-TH" sz="3600" b="1" dirty="0" err="1">
                <a:solidFill>
                  <a:srgbClr val="993366"/>
                </a:solidFill>
                <a:cs typeface="Arial" panose="020B0604020202020204" pitchFamily="34" charset="0"/>
              </a:rPr>
              <a:t>Health</a:t>
            </a:r>
            <a:r>
              <a:rPr lang="th-TH" altLang="th-TH" sz="3600" b="1" dirty="0">
                <a:solidFill>
                  <a:srgbClr val="993366"/>
                </a:solidFill>
                <a:cs typeface="Arial" panose="020B0604020202020204" pitchFamily="34" charset="0"/>
              </a:rPr>
              <a:t>)</a:t>
            </a:r>
          </a:p>
          <a:p>
            <a:pPr marL="571500" indent="-571500">
              <a:buNone/>
            </a:pPr>
            <a:r>
              <a:rPr lang="th-TH" altLang="th-TH" sz="3600" b="1" dirty="0">
                <a:solidFill>
                  <a:srgbClr val="993366"/>
                </a:solidFill>
              </a:rPr>
              <a:t>๖.  สังคมและวัฒนธรรม </a:t>
            </a:r>
            <a:r>
              <a:rPr lang="en-US" altLang="th-TH" sz="3600" b="1" dirty="0">
                <a:solidFill>
                  <a:srgbClr val="993366"/>
                </a:solidFill>
                <a:cs typeface="Arial" panose="020B0604020202020204" pitchFamily="34" charset="0"/>
              </a:rPr>
              <a:t>(Social and Culture)</a:t>
            </a:r>
            <a:endParaRPr lang="th-TH" altLang="th-TH" sz="3600" b="1" dirty="0">
              <a:solidFill>
                <a:srgbClr val="993366"/>
              </a:solidFill>
              <a:cs typeface="Arial" panose="020B0604020202020204" pitchFamily="34" charset="0"/>
            </a:endParaRPr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2279650" y="404813"/>
            <a:ext cx="7704138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66750" indent="-66675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114300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5621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1981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4003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28575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33147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3771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4229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 algn="ctr">
              <a:buFontTx/>
              <a:buNone/>
            </a:pPr>
            <a:r>
              <a:rPr lang="th-TH" altLang="th-TH" sz="4800" i="1">
                <a:solidFill>
                  <a:srgbClr val="CC3300"/>
                </a:solidFill>
              </a:rPr>
              <a:t>แนวคิดหลักเพศศึกษา ๖ ด้าน*:</a:t>
            </a:r>
            <a:endParaRPr lang="th-TH" altLang="th-TH" sz="4800" i="1">
              <a:cs typeface="Cordia New" panose="020B0304020202020204" pitchFamily="34" charset="-34"/>
            </a:endParaRP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2439988" y="5856496"/>
            <a:ext cx="754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66763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85863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4963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0" hangingPunct="0"/>
            <a:r>
              <a:rPr lang="th-TH" altLang="th-TH" sz="18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แนวทางการให้การศึกษาเรื่อง “ชีวิตและครอบครัวศึกษา”, กรมวิชาการ กระทรวงศึกษาธิการ, ๒๕๔๓</a:t>
            </a:r>
            <a:r>
              <a:rPr lang="en-US" altLang="th-TH" sz="18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altLang="th-TH" sz="18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และ </a:t>
            </a:r>
            <a:endParaRPr lang="en-US" altLang="th-TH" sz="1800" b="1" i="1" dirty="0">
              <a:solidFill>
                <a:srgbClr val="990000"/>
              </a:solidFill>
              <a:latin typeface="Times New Roman" panose="02020603050405020304" pitchFamily="18" charset="0"/>
              <a:cs typeface="BrowalliaUPC" panose="020B0604020202020204" pitchFamily="34" charset="-34"/>
            </a:endParaRPr>
          </a:p>
          <a:p>
            <a:pPr algn="r" eaLnBrk="0" hangingPunct="0"/>
            <a:r>
              <a:rPr lang="en-US" altLang="th-TH" sz="1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A Comprehensive Sexuality Education, </a:t>
            </a:r>
            <a:r>
              <a:rPr lang="th-TH" altLang="th-TH" sz="14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SIECUS</a:t>
            </a:r>
            <a:r>
              <a:rPr lang="th-TH" altLang="th-TH" sz="1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,  </a:t>
            </a:r>
            <a:r>
              <a:rPr lang="th-TH" altLang="th-TH" sz="14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National</a:t>
            </a:r>
            <a:r>
              <a:rPr lang="th-TH" altLang="th-TH" sz="1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altLang="th-TH" sz="14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Guidelines</a:t>
            </a:r>
            <a:r>
              <a:rPr lang="th-TH" altLang="th-TH" sz="1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altLang="th-TH" sz="14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Task</a:t>
            </a:r>
            <a:r>
              <a:rPr lang="th-TH" altLang="th-TH" sz="1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altLang="th-TH" sz="14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Force</a:t>
            </a:r>
            <a:endParaRPr lang="th-TH" altLang="th-TH" sz="1400" b="1" i="1" dirty="0">
              <a:solidFill>
                <a:srgbClr val="990000"/>
              </a:solidFill>
              <a:latin typeface="Times New Roman" panose="02020603050405020304" pitchFamily="18" charset="0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1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41215"/>
          </a:xfrm>
        </p:spPr>
        <p:txBody>
          <a:bodyPr/>
          <a:lstStyle/>
          <a:p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 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b="1" dirty="0" smtClean="0">
                <a:solidFill>
                  <a:schemeClr val="accent5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เส้นชีวิต</a:t>
            </a:r>
            <a:endParaRPr lang="en-US" b="1" dirty="0">
              <a:solidFill>
                <a:schemeClr val="accent5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178" y="1049311"/>
            <a:ext cx="11804822" cy="1230408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th-TH" sz="3600" b="1" i="1" dirty="0" smtClean="0">
                <a:solidFill>
                  <a:srgbClr val="C00000"/>
                </a:solidFill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จั</a:t>
            </a:r>
            <a:r>
              <a:rPr lang="th-TH" sz="3600" b="1" i="1" dirty="0" smtClean="0">
                <a:solidFill>
                  <a:srgbClr val="C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บคู่</a:t>
            </a:r>
            <a:r>
              <a:rPr lang="th-TH" sz="3600" b="1" i="1" dirty="0">
                <a:solidFill>
                  <a:srgbClr val="C00000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พิจารณาบัตรคำคุยกันว่าบัตรที่ได้เป็นเหตุการณ์ที่เกิดขึ้น/เกี่ยวข้องกับช่วงวัยใด </a:t>
            </a:r>
            <a:endParaRPr lang="en-US" sz="3600" b="1" dirty="0">
              <a:solidFill>
                <a:srgbClr val="C00000"/>
              </a:solidFill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  <a:p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044054" y="1664515"/>
            <a:ext cx="7734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thaiNumParenR"/>
            </a:pPr>
            <a:r>
              <a:rPr lang="th-TH" sz="4400" b="1" dirty="0" smtClean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วัย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เด็ก ๐</a:t>
            </a:r>
            <a:r>
              <a:rPr lang="en-US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-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๙ ปี   </a:t>
            </a:r>
            <a:endParaRPr lang="th-TH" sz="4400" b="1" dirty="0" smtClean="0">
              <a:latin typeface="Browallia New" panose="020B0604020202020204" pitchFamily="34" charset="-34"/>
              <a:ea typeface="Angsana New" panose="02020603050405020304" pitchFamily="18" charset="-34"/>
              <a:cs typeface="Browallia New" panose="020B0604020202020204" pitchFamily="34" charset="-34"/>
            </a:endParaRPr>
          </a:p>
          <a:p>
            <a:pPr marL="1143000" indent="-1143000">
              <a:buAutoNum type="thaiNumParenR"/>
            </a:pPr>
            <a:r>
              <a:rPr lang="th-TH" sz="4400" b="1" dirty="0" smtClean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วัยรุ่น 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๑๐</a:t>
            </a:r>
            <a:r>
              <a:rPr lang="en-US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-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๑๙ ปี  </a:t>
            </a:r>
            <a:endParaRPr lang="th-TH" sz="4400" b="1" dirty="0" smtClean="0">
              <a:latin typeface="Browallia New" panose="020B0604020202020204" pitchFamily="34" charset="-34"/>
              <a:ea typeface="Angsana New" panose="02020603050405020304" pitchFamily="18" charset="-34"/>
              <a:cs typeface="Browallia New" panose="020B0604020202020204" pitchFamily="34" charset="-34"/>
            </a:endParaRPr>
          </a:p>
          <a:p>
            <a:pPr marL="1143000" indent="-1143000">
              <a:buAutoNum type="thaiNumParenR"/>
            </a:pPr>
            <a:r>
              <a:rPr lang="th-TH" sz="4400" b="1" dirty="0" smtClean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วัย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หนุ่มสาว ๒๐</a:t>
            </a:r>
            <a:r>
              <a:rPr lang="en-US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–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๒๙ ปี </a:t>
            </a:r>
            <a:endParaRPr lang="th-TH" sz="4400" b="1" dirty="0" smtClean="0">
              <a:latin typeface="Browallia New" panose="020B0604020202020204" pitchFamily="34" charset="-34"/>
              <a:ea typeface="Angsana New" panose="02020603050405020304" pitchFamily="18" charset="-34"/>
              <a:cs typeface="Browallia New" panose="020B0604020202020204" pitchFamily="34" charset="-34"/>
            </a:endParaRPr>
          </a:p>
          <a:p>
            <a:pPr marL="1143000" indent="-1143000">
              <a:buAutoNum type="thaiNumParenR"/>
            </a:pPr>
            <a:r>
              <a:rPr lang="th-TH" sz="4400" b="1" dirty="0" smtClean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วัย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ทำงาน ๓๐</a:t>
            </a:r>
            <a:r>
              <a:rPr lang="en-US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-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๔๕   </a:t>
            </a:r>
            <a:endParaRPr lang="th-TH" sz="4400" b="1" dirty="0" smtClean="0">
              <a:latin typeface="Browallia New" panose="020B0604020202020204" pitchFamily="34" charset="-34"/>
              <a:ea typeface="Angsana New" panose="02020603050405020304" pitchFamily="18" charset="-34"/>
              <a:cs typeface="Browallia New" panose="020B0604020202020204" pitchFamily="34" charset="-34"/>
            </a:endParaRPr>
          </a:p>
          <a:p>
            <a:pPr marL="1143000" indent="-1143000">
              <a:buAutoNum type="thaiNumParenR"/>
            </a:pPr>
            <a:r>
              <a:rPr lang="th-TH" sz="4400" b="1" dirty="0" smtClean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วัย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ผู้ใหญ่ </a:t>
            </a:r>
            <a:r>
              <a:rPr lang="th-TH" sz="4400" b="1" dirty="0" smtClean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๔๖</a:t>
            </a:r>
            <a:r>
              <a:rPr lang="en-US" sz="4400" b="1" dirty="0" smtClean="0"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–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๖๔ ปี   </a:t>
            </a:r>
            <a:endParaRPr lang="th-TH" sz="4400" b="1" dirty="0" smtClean="0">
              <a:latin typeface="Browallia New" panose="020B0604020202020204" pitchFamily="34" charset="-34"/>
              <a:ea typeface="Angsana New" panose="02020603050405020304" pitchFamily="18" charset="-34"/>
              <a:cs typeface="Browallia New" panose="020B0604020202020204" pitchFamily="34" charset="-34"/>
            </a:endParaRPr>
          </a:p>
          <a:p>
            <a:pPr marL="1143000" indent="-1143000">
              <a:buAutoNum type="thaiNumParenR"/>
            </a:pPr>
            <a:r>
              <a:rPr lang="th-TH" sz="4400" b="1" dirty="0" smtClean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วัย</a:t>
            </a:r>
            <a:r>
              <a:rPr lang="th-TH" sz="4400" b="1" dirty="0">
                <a:latin typeface="Browallia New" panose="020B0604020202020204" pitchFamily="34" charset="-34"/>
                <a:ea typeface="Angsana New" panose="02020603050405020304" pitchFamily="18" charset="-34"/>
                <a:cs typeface="Browallia New" panose="020B0604020202020204" pitchFamily="34" charset="-34"/>
              </a:rPr>
              <a:t>สูงอายุ ๖๕ ปีขึ้นไป</a:t>
            </a:r>
            <a:endParaRPr lang="en-US" sz="4400" b="1" dirty="0"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  <a:p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199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0520" y="-15875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dirty="0" smtClean="0"/>
              <a:t>  ข้อสังเกตจากบัตรคำที่ช่วยกันวาง</a:t>
            </a:r>
            <a:endParaRPr lang="th-TH" sz="6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1920" y="1185544"/>
            <a:ext cx="11948160" cy="5260975"/>
          </a:xfrm>
        </p:spPr>
        <p:txBody>
          <a:bodyPr>
            <a:normAutofit fontScale="92500"/>
          </a:bodyPr>
          <a:lstStyle/>
          <a:p>
            <a:r>
              <a:rPr lang="th-TH" sz="3200" dirty="0" smtClean="0"/>
              <a:t>บัตรคำวางมาก </a:t>
            </a:r>
            <a:r>
              <a:rPr lang="th-TH" sz="3200" dirty="0" smtClean="0">
                <a:solidFill>
                  <a:srgbClr val="FF0000"/>
                </a:solidFill>
              </a:rPr>
              <a:t>กองรวมกันที่ช่วงวัยรุ่นมากกว่ารุ่นอื่น </a:t>
            </a:r>
            <a:r>
              <a:rPr lang="th-TH" sz="3200" dirty="0" smtClean="0"/>
              <a:t>การเริ่มมีฮอร์โมนเพศเกิดที่ช่วงวัยรุ่น</a:t>
            </a:r>
          </a:p>
          <a:p>
            <a:r>
              <a:rPr lang="th-TH" sz="3200" dirty="0" smtClean="0"/>
              <a:t>เรื่องเพศเกี่ยวข้องกับทุกช่วงวัย</a:t>
            </a:r>
          </a:p>
          <a:p>
            <a:r>
              <a:rPr lang="th-TH" sz="3200" dirty="0" smtClean="0">
                <a:solidFill>
                  <a:srgbClr val="FF0000"/>
                </a:solidFill>
              </a:rPr>
              <a:t>บางเรื่องสามารถอยู่ในหลายช่วงวัย </a:t>
            </a:r>
            <a:r>
              <a:rPr lang="th-TH" sz="3200" dirty="0" smtClean="0"/>
              <a:t>เช่น มีกิ๊กควรอยู่ที่ช่วงวัยไหน </a:t>
            </a:r>
            <a:r>
              <a:rPr lang="en-US" sz="3200" dirty="0" smtClean="0"/>
              <a:t>? </a:t>
            </a:r>
            <a:r>
              <a:rPr lang="th-TH" sz="3200" dirty="0" smtClean="0"/>
              <a:t>คบซ้อนสามารถเกิดขึ้นกับทุกช่วงวัย </a:t>
            </a:r>
            <a:r>
              <a:rPr lang="en-US" sz="3200" dirty="0" smtClean="0"/>
              <a:t>?</a:t>
            </a:r>
            <a:r>
              <a:rPr lang="th-TH" sz="3200" dirty="0" smtClean="0"/>
              <a:t> </a:t>
            </a:r>
          </a:p>
          <a:p>
            <a:r>
              <a:rPr lang="th-TH" sz="3200" dirty="0" smtClean="0"/>
              <a:t>เรื่องเพศอาจมีความเห็นไม่ตรงกัน คำเดียวกัน อาจนิยามไม่เหมือนกัน เช่น กิ๊กแต่ละช่วงวัยอาจมีนิยามต่างกัน</a:t>
            </a:r>
          </a:p>
          <a:p>
            <a:r>
              <a:rPr lang="th-TH" sz="3200" dirty="0" smtClean="0"/>
              <a:t>หญิงและชายอาจไม่ต่างกันในเรื่องเพศ</a:t>
            </a:r>
          </a:p>
          <a:p>
            <a:r>
              <a:rPr lang="th-TH" sz="3200" dirty="0" smtClean="0">
                <a:solidFill>
                  <a:srgbClr val="FF0000"/>
                </a:solidFill>
              </a:rPr>
              <a:t>เรื่องเพศไม่เท่ากับเพศสัมพันธ์ ประกอบด้วยหลายมิติ</a:t>
            </a:r>
          </a:p>
          <a:p>
            <a:r>
              <a:rPr lang="th-TH" sz="3200" dirty="0" smtClean="0"/>
              <a:t>ตำราอาจไม่ตรงกัน สิ่งที่เหมือนกันคือพัฒนาการที่เปลี่ยนแปลง มีอสุจิ ประจำเดือน คือธรรมชาติที่บอกถึงความเป็นวัยรุ่น </a:t>
            </a:r>
            <a:r>
              <a:rPr lang="th-TH" sz="3200" dirty="0" smtClean="0">
                <a:solidFill>
                  <a:srgbClr val="FF0000"/>
                </a:solidFill>
              </a:rPr>
              <a:t>ธรรมชาติอนุญาตให้มีเพศสัมพันธ์ได้ แต่คุณภาพอาจไม่พร้อม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th-TH" sz="3200" dirty="0" smtClean="0">
                <a:solidFill>
                  <a:srgbClr val="FF0000"/>
                </a:solidFill>
              </a:rPr>
              <a:t>เรื่องเพศเป็นเรื่องธรรมชาติ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th-TH" sz="3200" dirty="0" smtClean="0">
                <a:solidFill>
                  <a:srgbClr val="FF0000"/>
                </a:solidFill>
              </a:rPr>
              <a:t>พัฒนาการ และเรื่องพฤติกรรม</a:t>
            </a:r>
          </a:p>
          <a:p>
            <a:r>
              <a:rPr lang="th-TH" sz="3200" dirty="0" smtClean="0">
                <a:solidFill>
                  <a:srgbClr val="FF0000"/>
                </a:solidFill>
              </a:rPr>
              <a:t>สังคมวัฒนธรรมมีอิทธิพล</a:t>
            </a:r>
            <a:r>
              <a:rPr lang="th-TH" sz="3200" dirty="0" smtClean="0"/>
              <a:t>ต่อวิถีชีวิตทางเพศ ส่งผลกระทบต่อสถานการณ์ทางลบที่เกิดขึ้น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1076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97" y="-152812"/>
            <a:ext cx="9144000" cy="941215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สิ่งที่ได้เรียนรู้จากกิจกรรม </a:t>
            </a:r>
            <a:r>
              <a:rPr lang="en-US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4000" b="1" dirty="0" smtClean="0">
                <a:solidFill>
                  <a:schemeClr val="accent5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เส้นชีวิต</a:t>
            </a:r>
            <a:endParaRPr lang="en-US" sz="4000" b="1" dirty="0">
              <a:solidFill>
                <a:schemeClr val="accent5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238897" y="835025"/>
            <a:ext cx="117245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สังคมวัฒนธรรมมีส่วนกำหนดบทบาทพฤติกรรมทางเพศของคน คนจึงไม่กล้าออกจากบรรทัดฐานของสังคม เพศต่างกันถูกคาดหวังไม่เท่ากัน ส่งผลกระทบ คุยไม่ได้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เรื่องเพศเกี่ยวข้องกับคนทุกวัย เกี่ยวข้องกับทุกช่วงวัย ตลอดชีวิต เป็นธรรมชาติของมนุษย์ </a:t>
            </a:r>
            <a:r>
              <a:rPr lang="th-TH" sz="3200" dirty="0" smtClean="0">
                <a:solidFill>
                  <a:srgbClr val="FF0000"/>
                </a:solidFill>
              </a:rPr>
              <a:t>จำเป็นต้องสอน และต้องสอนอย่างเท่าทัน รอบด้าน มีประสิทธิภาพ ไม่สอน </a:t>
            </a:r>
            <a:r>
              <a:rPr lang="en-US" sz="3200" dirty="0" smtClean="0">
                <a:solidFill>
                  <a:srgbClr val="FF0000"/>
                </a:solidFill>
              </a:rPr>
              <a:t>!!! </a:t>
            </a:r>
            <a:r>
              <a:rPr lang="th-TH" sz="3200" dirty="0" smtClean="0">
                <a:solidFill>
                  <a:srgbClr val="FF0000"/>
                </a:solidFill>
              </a:rPr>
              <a:t>ส่งผลกระทบตามมาตลอดชีวิต</a:t>
            </a:r>
            <a:r>
              <a:rPr lang="en-US" sz="3200" dirty="0" smtClean="0">
                <a:solidFill>
                  <a:srgbClr val="FF0000"/>
                </a:solidFill>
              </a:rPr>
              <a:t>…</a:t>
            </a:r>
            <a:r>
              <a:rPr lang="th-TH" sz="3200" dirty="0" smtClean="0">
                <a:solidFill>
                  <a:srgbClr val="FF0000"/>
                </a:solidFill>
              </a:rPr>
              <a:t> </a:t>
            </a:r>
            <a:r>
              <a:rPr lang="th-TH" sz="3200" u="sng" dirty="0" smtClean="0">
                <a:solidFill>
                  <a:srgbClr val="FF0000"/>
                </a:solidFill>
              </a:rPr>
              <a:t>เกี่ยวข้องกับ </a:t>
            </a:r>
            <a:r>
              <a:rPr lang="th-TH" sz="3200" u="sng" dirty="0" err="1" smtClean="0">
                <a:solidFill>
                  <a:srgbClr val="FF0000"/>
                </a:solidFill>
              </a:rPr>
              <a:t>ศน</a:t>
            </a:r>
            <a:r>
              <a:rPr lang="en-US" sz="3200" u="sng" dirty="0" smtClean="0">
                <a:solidFill>
                  <a:srgbClr val="FF0000"/>
                </a:solidFill>
              </a:rPr>
              <a:t>.</a:t>
            </a:r>
            <a:r>
              <a:rPr lang="th-TH" sz="3200" u="sng" dirty="0" smtClean="0">
                <a:solidFill>
                  <a:srgbClr val="FF0000"/>
                </a:solidFill>
              </a:rPr>
              <a:t> ที่จะสนับสนุนครูให้จัดการเรียนรู้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เรื่องเพศไม่เท่ากับเพศสัมพันธ์ มีหลายมิติ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เมื่อธรรมชาติอนุญาต แต่เพศสัมพันธ์ถูกผูกกับการศึกษา สังคมคาดหวัง มีอิทธิพล </a:t>
            </a:r>
            <a:r>
              <a:rPr lang="th-TH" sz="2800" dirty="0" smtClean="0">
                <a:solidFill>
                  <a:srgbClr val="FF0000"/>
                </a:solidFill>
              </a:rPr>
              <a:t>ช่วงวัยที่เปลี่ยนตามพัฒนาการ </a:t>
            </a:r>
            <a:r>
              <a:rPr lang="en-US" sz="2800" dirty="0" smtClean="0">
                <a:solidFill>
                  <a:srgbClr val="FF0000"/>
                </a:solidFill>
              </a:rPr>
              <a:t>Hormone Active </a:t>
            </a:r>
            <a:r>
              <a:rPr lang="th-TH" sz="2800" dirty="0" smtClean="0">
                <a:solidFill>
                  <a:srgbClr val="FF0000"/>
                </a:solidFill>
              </a:rPr>
              <a:t>เทคโนโลยีที่ควบคุมคุณภาพไม่ได้ จะให้เค้าอยู่อย่างไร จะช่วยให้เค้ากลายเป็น </a:t>
            </a: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th-TH" sz="2800" dirty="0" smtClean="0">
                <a:solidFill>
                  <a:srgbClr val="FF0000"/>
                </a:solidFill>
              </a:rPr>
              <a:t>ผู้รอด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th-TH" sz="2800" dirty="0" smtClean="0">
                <a:solidFill>
                  <a:srgbClr val="FF0000"/>
                </a:solidFill>
              </a:rPr>
              <a:t>ในสังคมปัจจุบันอย่างไร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เด็กอยู่ง่าย เข้าถึงข้อมูลง่าย ไม่ต้องแอบ แต่</a:t>
            </a:r>
            <a:r>
              <a:rPr lang="th-TH" sz="2800" dirty="0" smtClean="0">
                <a:solidFill>
                  <a:srgbClr val="FF0000"/>
                </a:solidFill>
              </a:rPr>
              <a:t>โจทย์คือเรียนรู้อย่างไรให้มีชีวิตที่ปกติสุขได้ 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r>
              <a:rPr lang="th-TH" sz="2800" dirty="0" smtClean="0">
                <a:solidFill>
                  <a:srgbClr val="FF0000"/>
                </a:solidFill>
              </a:rPr>
              <a:t>หน้าที่ของพ่อแม่และครูคือสื่อสาร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r>
              <a:rPr lang="en-US" sz="2800" dirty="0" smtClean="0"/>
              <a:t> </a:t>
            </a:r>
            <a:r>
              <a:rPr lang="th-TH" sz="2800" dirty="0" smtClean="0">
                <a:solidFill>
                  <a:srgbClr val="FF0000"/>
                </a:solidFill>
              </a:rPr>
              <a:t>มีกี่ครอบครัวที่สื่อสาร จัดการเรียนรู้ได้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500" dirty="0" smtClean="0">
              <a:solidFill>
                <a:srgbClr val="FF0000"/>
              </a:solidFill>
            </a:endParaRPr>
          </a:p>
          <a:p>
            <a:r>
              <a:rPr lang="th-TH" sz="4800" u="sng" dirty="0" smtClean="0">
                <a:solidFill>
                  <a:srgbClr val="FF0000"/>
                </a:solidFill>
              </a:rPr>
              <a:t>เด็กเป็นตัวปัญหาหรือกำลังเผชิญปัญหา </a:t>
            </a:r>
            <a:r>
              <a:rPr lang="en-US" sz="4800" dirty="0" smtClean="0">
                <a:solidFill>
                  <a:srgbClr val="FF0000"/>
                </a:solidFill>
              </a:rPr>
              <a:t>? </a:t>
            </a:r>
            <a:r>
              <a:rPr lang="th-TH" sz="6000" b="1" u="sng" dirty="0" err="1" smtClean="0">
                <a:solidFill>
                  <a:srgbClr val="FF0000"/>
                </a:solidFill>
              </a:rPr>
              <a:t>ศน</a:t>
            </a:r>
            <a:r>
              <a:rPr lang="en-US" sz="6000" b="1" u="sng" dirty="0" smtClean="0">
                <a:solidFill>
                  <a:srgbClr val="FF0000"/>
                </a:solidFill>
              </a:rPr>
              <a:t>.</a:t>
            </a:r>
            <a:r>
              <a:rPr lang="th-TH" sz="6000" b="1" u="sng" dirty="0" smtClean="0">
                <a:solidFill>
                  <a:srgbClr val="FF0000"/>
                </a:solidFill>
              </a:rPr>
              <a:t>คือคนสำคัญ</a:t>
            </a:r>
            <a:endParaRPr lang="th-TH" sz="4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152020"/>
              </p:ext>
            </p:extLst>
          </p:nvPr>
        </p:nvGraphicFramePr>
        <p:xfrm>
          <a:off x="337933" y="159025"/>
          <a:ext cx="11635409" cy="6440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5409"/>
              </a:tblGrid>
              <a:tr h="6440556">
                <a:tc>
                  <a:txBody>
                    <a:bodyPr/>
                    <a:lstStyle/>
                    <a:p>
                      <a:pPr marL="457200" marR="5899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 </a:t>
                      </a:r>
                    </a:p>
                    <a:p>
                      <a:pPr marL="342900" marR="589915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"/>
                        <a:tabLst>
                          <a:tab pos="685800" algn="l"/>
                        </a:tabLst>
                      </a:pP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ส่วนใหญ่คิดว่าเรื่องเพศ  </a:t>
                      </a: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= “</a:t>
                      </a: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เพศสัมพันธ์</a:t>
                      </a: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”</a:t>
                      </a:r>
                    </a:p>
                    <a:p>
                      <a:pPr marL="457200" marR="5899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	-  </a:t>
                      </a: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แต่เรื่องเพศครอบคลุมหลายมิติ มากกว่า เรื่องการร่วมเพศ</a:t>
                      </a:r>
                      <a:endParaRPr lang="en-US" sz="3600" dirty="0"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	-  </a:t>
                      </a: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สังคม</a:t>
                      </a: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/</a:t>
                      </a: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วัฒนธรรม มีส่วนในการกำหนด ความคิด ความเชื่อ บทบาท การแสดงออก </a:t>
                      </a:r>
                      <a:endParaRPr lang="en-US" sz="3600" dirty="0"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457200" marR="5899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	    </a:t>
                      </a: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พฤติกรรม ของสมาชิกในสังคม</a:t>
                      </a:r>
                      <a:endParaRPr lang="en-US" sz="3600" dirty="0"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457200" marR="5899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	-  </a:t>
                      </a: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เรื่องเพศเป็นเรื่องธรรมชาติ  เกี่ยวข้องทุกช่วงชีวิต ตั้งแต่เกิดจนตาย</a:t>
                      </a:r>
                      <a:endParaRPr lang="en-US" sz="3600" dirty="0"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342900" marR="589915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"/>
                        <a:tabLst>
                          <a:tab pos="685800" algn="l"/>
                        </a:tabLst>
                      </a:pP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คนบางกลุ่ม เห็นว่า เรื่องเพศ ถึงเวลาก็เรียนรู้เองได้</a:t>
                      </a: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?</a:t>
                      </a:r>
                    </a:p>
                    <a:p>
                      <a:pPr marL="457200" marR="58991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	-  </a:t>
                      </a: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ควรเริ่มสอนตั้งแต่เมื่อไร</a:t>
                      </a:r>
                      <a:endParaRPr lang="en-US" sz="3600" dirty="0"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342900" marR="589915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"/>
                        <a:tabLst>
                          <a:tab pos="-2070735" algn="l"/>
                        </a:tabLst>
                      </a:pP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เพ</a:t>
                      </a:r>
                      <a:r>
                        <a:rPr lang="th-TH" sz="3600" dirty="0" smtClean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ศวิถีศึกษา/เพศศึกษารอบ</a:t>
                      </a:r>
                      <a:r>
                        <a:rPr lang="th-TH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ด้าน หมายถึง การพูดถึงเรื่องเพศในทุกมิติ</a:t>
                      </a:r>
                      <a:endParaRPr lang="en-US" sz="3600" dirty="0"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 </a:t>
                      </a:r>
                      <a:endParaRPr lang="en-US" sz="3600" dirty="0">
                        <a:effectLst/>
                        <a:latin typeface="BrowalliaUPC" panose="020B0604020202020204" pitchFamily="34" charset="-34"/>
                        <a:ea typeface="Cordia New" panose="020B03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4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หลักสูตรการสอนเพศวิถีศึกษา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79859" cy="6610865"/>
          </a:xfrm>
        </p:spPr>
      </p:pic>
    </p:spTree>
    <p:extLst>
      <p:ext uri="{BB962C8B-B14F-4D97-AF65-F5344CB8AC3E}">
        <p14:creationId xmlns:p14="http://schemas.microsoft.com/office/powerpoint/2010/main" val="23948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หลักสูตรการสอนเพศวิถีศึกษา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047" cy="6561438"/>
          </a:xfrm>
        </p:spPr>
      </p:pic>
    </p:spTree>
    <p:extLst>
      <p:ext uri="{BB962C8B-B14F-4D97-AF65-F5344CB8AC3E}">
        <p14:creationId xmlns:p14="http://schemas.microsoft.com/office/powerpoint/2010/main" val="32412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783" y="0"/>
            <a:ext cx="11993217" cy="1325563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th-TH" sz="4000" dirty="0" smtClean="0"/>
              <a:t>สิ่งที่ท่านได้เรียนรู้จากการรับฟังแนวปฏิบัติโดยต้นสังกัด /  ความคาดหวัง / กังวลใจ  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1731" y="1436674"/>
            <a:ext cx="36244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/>
              <a:t>สิ่งที่ได้เรียนรู้</a:t>
            </a:r>
          </a:p>
          <a:p>
            <a:r>
              <a:rPr lang="th-TH" sz="2400" dirty="0" smtClean="0"/>
              <a:t>การตรวจแผนการสอน</a:t>
            </a:r>
          </a:p>
          <a:p>
            <a:r>
              <a:rPr lang="th-TH" sz="2400" dirty="0" smtClean="0"/>
              <a:t>ขั้นตอน วิธีการนิเทศการจัดการเรียนการสอนเพศวิถีศึกษาให้มีประสิทธิภาพ นำผลสู่เด็กได้</a:t>
            </a:r>
          </a:p>
          <a:p>
            <a:r>
              <a:rPr lang="th-TH" sz="2400" dirty="0" smtClean="0"/>
              <a:t>การเรียนรู้เพศวิถีศึกษาออนไลน์</a:t>
            </a:r>
          </a:p>
          <a:p>
            <a:r>
              <a:rPr lang="th-TH" sz="2400" dirty="0" smtClean="0"/>
              <a:t>การติดตามการเรียนรู้แบบ </a:t>
            </a:r>
            <a:r>
              <a:rPr lang="en-US" sz="2400" dirty="0" smtClean="0"/>
              <a:t>E-Learning</a:t>
            </a:r>
          </a:p>
          <a:p>
            <a:endParaRPr lang="th-TH" sz="2400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904091" y="1467154"/>
            <a:ext cx="435864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600" dirty="0" smtClean="0"/>
              <a:t>ความคาดหวัง</a:t>
            </a:r>
          </a:p>
          <a:p>
            <a:r>
              <a:rPr lang="th-TH" sz="1600" dirty="0" smtClean="0"/>
              <a:t>อยากเห็นสถิติปัญหาเรื่องนี้ของเด็กต่ำกว่า </a:t>
            </a:r>
            <a:r>
              <a:rPr lang="en-US" sz="1600" dirty="0" smtClean="0"/>
              <a:t>15</a:t>
            </a:r>
            <a:r>
              <a:rPr lang="th-TH" sz="1600" dirty="0" smtClean="0"/>
              <a:t> ปี</a:t>
            </a:r>
          </a:p>
          <a:p>
            <a:r>
              <a:rPr lang="th-TH" sz="1600" dirty="0" smtClean="0"/>
              <a:t>การขับเคลื่อนวิชาสุขศึกษา พลศึกษา เพศวิถีศึกษา พัฒนาเต็มรูปแบบ </a:t>
            </a:r>
          </a:p>
          <a:p>
            <a:r>
              <a:rPr lang="th-TH" sz="1600" dirty="0" smtClean="0"/>
              <a:t>ได้ความรู้เรื่องเพศวิถี สุขภาวะในโรงเรียน ทักษะการนิเทศ กำกับติดตามครูผู้สอนเพศวิถีให้สามารถจัดการเรียนรู้แบบเชิงรุก</a:t>
            </a:r>
          </a:p>
          <a:p>
            <a:r>
              <a:rPr lang="th-TH" sz="1600" dirty="0" smtClean="0"/>
              <a:t>ได้แนวทางการนิเทศแบบ</a:t>
            </a:r>
            <a:r>
              <a:rPr lang="th-TH" sz="1600" dirty="0" err="1" smtClean="0"/>
              <a:t>บูรณา</a:t>
            </a:r>
            <a:r>
              <a:rPr lang="th-TH" sz="1600" dirty="0" smtClean="0"/>
              <a:t>การ เกิดทักษะการนิเทศมากขึ้น แนะนำครูให้สามารถเขียนแผนสอน จัดการเรียนรู้ และสร้างสุขภาวะได้ ครูทุกคนมีความรู้ ทักษะจัดการเรียนรู้ดีขึ้น</a:t>
            </a:r>
          </a:p>
          <a:p>
            <a:r>
              <a:rPr lang="th-TH" sz="1600" u="sng" dirty="0" smtClean="0"/>
              <a:t>เกิดแนวทางการนิเทศสาระสุขศึกษาพลศึกษาอย่างเป็นระบบ มีทักษะการ </a:t>
            </a:r>
            <a:r>
              <a:rPr lang="en-US" sz="1600" u="sng" dirty="0" smtClean="0"/>
              <a:t>coaching</a:t>
            </a:r>
            <a:endParaRPr lang="th-TH" sz="1600" u="sng" dirty="0" smtClean="0"/>
          </a:p>
          <a:p>
            <a:r>
              <a:rPr lang="th-TH" sz="1600" dirty="0" smtClean="0"/>
              <a:t>เกิดเครือข่ายการนิเทศในจังหวัด ภาค</a:t>
            </a:r>
          </a:p>
          <a:p>
            <a:r>
              <a:rPr lang="th-TH" sz="1600" dirty="0" smtClean="0"/>
              <a:t>แนวทางตรวจแผนการสอน</a:t>
            </a:r>
          </a:p>
          <a:p>
            <a:r>
              <a:rPr lang="th-TH" sz="1600" dirty="0" smtClean="0"/>
              <a:t>ได้รับความร่วมมือกับครูและผู้บริหารในการนิเทศและการออกอบรม</a:t>
            </a:r>
          </a:p>
          <a:p>
            <a:r>
              <a:rPr lang="th-TH" sz="1600" dirty="0" smtClean="0"/>
              <a:t>สามารถจัดการเรียนรู้ได้ถึงผู้เรียน อยากเห็นนักเรียนเกิดการเรียนรู้ที่มีประสิทธิภาพ เป็นคนคุณภาพ</a:t>
            </a:r>
          </a:p>
          <a:p>
            <a:r>
              <a:rPr lang="th-TH" sz="1600" dirty="0" smtClean="0"/>
              <a:t>ขยายผล บอกต่อ ถึงครู ถึงนักเรียน </a:t>
            </a:r>
            <a:r>
              <a:rPr lang="th-TH" sz="1600" dirty="0" err="1" smtClean="0"/>
              <a:t>ผุ้</a:t>
            </a:r>
            <a:r>
              <a:rPr lang="th-TH" sz="1600" dirty="0" smtClean="0"/>
              <a:t>ปฏิบัติได้รับการดูแลตลอดโครงการ</a:t>
            </a:r>
          </a:p>
          <a:p>
            <a:r>
              <a:rPr lang="th-TH" sz="1600" dirty="0" smtClean="0"/>
              <a:t>เกิดการพัฒนาที่ดีในเขตพื้นที่การศึกษานักเรียน ผู้เกี่ยวข้อง บรรลุเป้าหมาย นักเรียนปลอดภัย</a:t>
            </a:r>
            <a:endParaRPr lang="th-TH" sz="1600" dirty="0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8262731" y="1726234"/>
            <a:ext cx="36244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dirty="0" smtClean="0"/>
              <a:t>ความกังวลใจ</a:t>
            </a:r>
          </a:p>
          <a:p>
            <a:r>
              <a:rPr lang="th-TH" dirty="0" smtClean="0"/>
              <a:t>ครูผู้สอนจัดทำแผนการสอนไม่ถึงผู้เรียน</a:t>
            </a:r>
          </a:p>
          <a:p>
            <a:r>
              <a:rPr lang="th-TH" dirty="0" smtClean="0"/>
              <a:t>แผนการสอนจะดูเรื่องอะไรบ้าง</a:t>
            </a:r>
          </a:p>
          <a:p>
            <a:r>
              <a:rPr lang="th-TH" dirty="0" smtClean="0"/>
              <a:t>ระบบออนไลน์ใช้ยาก</a:t>
            </a:r>
          </a:p>
          <a:p>
            <a:r>
              <a:rPr lang="th-TH" dirty="0" smtClean="0"/>
              <a:t>งานหน้าตักเยอะมาก</a:t>
            </a:r>
          </a:p>
          <a:p>
            <a:r>
              <a:rPr lang="th-TH" dirty="0" smtClean="0"/>
              <a:t>กระบวนการอบรมจะประสบความสำเร็จน้อยกว่าคูปองครู</a:t>
            </a:r>
          </a:p>
          <a:p>
            <a:r>
              <a:rPr lang="th-TH" dirty="0" smtClean="0"/>
              <a:t>การนำเข้าสู่ขั้นเรียนจะมีปัญหาด้านหลักสูตร</a:t>
            </a:r>
          </a:p>
          <a:p>
            <a:r>
              <a:rPr lang="th-TH" dirty="0" err="1" smtClean="0"/>
              <a:t>ศน</a:t>
            </a:r>
            <a:r>
              <a:rPr lang="en-US" dirty="0" smtClean="0"/>
              <a:t>.</a:t>
            </a:r>
            <a:r>
              <a:rPr lang="th-TH" dirty="0" smtClean="0"/>
              <a:t>ตรวจแผนการสอนไม่ครบ </a:t>
            </a:r>
            <a:r>
              <a:rPr lang="en-US" dirty="0" smtClean="0"/>
              <a:t>100%</a:t>
            </a:r>
            <a:endParaRPr lang="th-TH" dirty="0" smtClean="0"/>
          </a:p>
          <a:p>
            <a:r>
              <a:rPr lang="th-TH" dirty="0" smtClean="0"/>
              <a:t>ครูผู้สอนไม่ให้ความร่วมมือ</a:t>
            </a:r>
          </a:p>
          <a:p>
            <a:r>
              <a:rPr lang="th-TH" dirty="0" smtClean="0"/>
              <a:t>การสร้างเครือข่ายในการปฏิบัติงาน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น่าจะเน้นความพร้อมด้านการอ่านเขียน คิดเลข เรื่องเพศยังไม่เป็นปัญหา น่าจะเหมาะกับมัธยม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หลักสูตรการสอนเพศวิถีศึกษา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1"/>
            <a:ext cx="12693012" cy="6833286"/>
          </a:xfrm>
        </p:spPr>
      </p:pic>
    </p:spTree>
    <p:extLst>
      <p:ext uri="{BB962C8B-B14F-4D97-AF65-F5344CB8AC3E}">
        <p14:creationId xmlns:p14="http://schemas.microsoft.com/office/powerpoint/2010/main" val="200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หลักสูตรการสอนเพศวิถีศึกษา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905" cy="6598508"/>
          </a:xfrm>
        </p:spPr>
      </p:pic>
    </p:spTree>
    <p:extLst>
      <p:ext uri="{BB962C8B-B14F-4D97-AF65-F5344CB8AC3E}">
        <p14:creationId xmlns:p14="http://schemas.microsoft.com/office/powerpoint/2010/main" val="40152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หลักสูตรการสอนเพศวิถีศึกษา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หลักสูตรการสอนเพศวิถีศึกษา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หลักสูตรการสอนเพศวิถีศึกษา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หลักสูตรการสอนเพศวิถีศึกษา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หลักสูตรการสอนเพศวิถีศึกษา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763000" cy="7620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th-TH" sz="32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กระบวนการเรียนรู้ผ่านประสบการณ์ </a:t>
            </a:r>
            <a:r>
              <a:rPr lang="th-TH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(Experiential Learning)</a:t>
            </a:r>
            <a:endParaRPr lang="th-TH" sz="32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143000"/>
            <a:ext cx="3048000" cy="10668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th-TH" smtClean="0">
                <a:solidFill>
                  <a:srgbClr val="0000FF"/>
                </a:solidFill>
                <a:latin typeface="Jester" pitchFamily="2" charset="0"/>
              </a:rPr>
              <a:t>Do</a:t>
            </a:r>
            <a:endParaRPr lang="th-TH" altLang="th-TH" smtClean="0">
              <a:solidFill>
                <a:srgbClr val="0000FF"/>
              </a:solidFill>
              <a:latin typeface="Jester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mtClean="0">
                <a:solidFill>
                  <a:srgbClr val="0000FF"/>
                </a:solidFill>
              </a:rPr>
              <a:t>มี/ผ่านประสบการณ์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7239000" y="1484314"/>
            <a:ext cx="3200400" cy="1824037"/>
            <a:chOff x="3264" y="963"/>
            <a:chExt cx="1872" cy="1149"/>
          </a:xfrm>
        </p:grpSpPr>
        <p:sp>
          <p:nvSpPr>
            <p:cNvPr id="10255" name="Rectangle 5"/>
            <p:cNvSpPr>
              <a:spLocks noChangeArrowheads="1"/>
            </p:cNvSpPr>
            <p:nvPr/>
          </p:nvSpPr>
          <p:spPr bwMode="auto">
            <a:xfrm>
              <a:off x="3264" y="1440"/>
              <a:ext cx="18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r>
                <a:rPr lang="th-TH" altLang="th-TH" sz="3200" b="1">
                  <a:solidFill>
                    <a:srgbClr val="0000FF"/>
                  </a:solidFill>
                  <a:latin typeface="Jester" pitchFamily="2" charset="0"/>
                </a:rPr>
                <a:t>Reflect</a:t>
              </a:r>
            </a:p>
            <a:p>
              <a:r>
                <a:rPr lang="th-TH" altLang="th-TH" sz="3200" b="1">
                  <a:solidFill>
                    <a:srgbClr val="0000FF"/>
                  </a:solidFill>
                  <a:cs typeface="BrowalliaUPC" panose="020B0604020202020204" pitchFamily="34" charset="-34"/>
                </a:rPr>
                <a:t>สะท้อน/สรุปสิ่งที่เรียนรู้</a:t>
              </a:r>
              <a:endParaRPr lang="th-TH" altLang="th-TH" sz="3200" b="1">
                <a:solidFill>
                  <a:srgbClr val="0000FF"/>
                </a:solidFill>
              </a:endParaRPr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>
              <a:off x="3408" y="963"/>
              <a:ext cx="624" cy="3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719513" y="4365625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sz="3200" b="1">
                <a:solidFill>
                  <a:srgbClr val="0000FF"/>
                </a:solidFill>
                <a:latin typeface="Jester" pitchFamily="2" charset="0"/>
              </a:rPr>
              <a:t>Analyze/Synthesis</a:t>
            </a:r>
            <a:endParaRPr lang="th-TH" altLang="th-TH" sz="3200" b="1">
              <a:solidFill>
                <a:srgbClr val="0000FF"/>
              </a:solidFill>
              <a:latin typeface="Jester" pitchFamily="2" charset="0"/>
            </a:endParaRPr>
          </a:p>
          <a:p>
            <a:r>
              <a:rPr lang="en-US" altLang="th-TH" sz="3200" b="1">
                <a:solidFill>
                  <a:srgbClr val="0000FF"/>
                </a:solidFill>
                <a:cs typeface="BrowalliaUPC" panose="020B0604020202020204" pitchFamily="34" charset="-34"/>
              </a:rPr>
              <a:t>คิด/</a:t>
            </a:r>
            <a:r>
              <a:rPr lang="th-TH" altLang="th-TH" sz="3200" b="1">
                <a:solidFill>
                  <a:srgbClr val="0000FF"/>
                </a:solidFill>
                <a:cs typeface="BrowalliaUPC" panose="020B0604020202020204" pitchFamily="34" charset="-34"/>
              </a:rPr>
              <a:t>วิเคราะห์/สังเคราะห์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7543800" y="3284538"/>
            <a:ext cx="1066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905000" y="2349500"/>
            <a:ext cx="2667000" cy="1828800"/>
            <a:chOff x="576" y="1440"/>
            <a:chExt cx="1680" cy="1152"/>
          </a:xfrm>
        </p:grpSpPr>
        <p:sp>
          <p:nvSpPr>
            <p:cNvPr id="10253" name="Rectangle 10"/>
            <p:cNvSpPr>
              <a:spLocks noChangeArrowheads="1"/>
            </p:cNvSpPr>
            <p:nvPr/>
          </p:nvSpPr>
          <p:spPr bwMode="auto">
            <a:xfrm>
              <a:off x="576" y="1440"/>
              <a:ext cx="163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 algn="ctr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r>
                <a:rPr lang="en-US" altLang="th-TH" sz="3200" b="1">
                  <a:solidFill>
                    <a:srgbClr val="0000FF"/>
                  </a:solidFill>
                  <a:latin typeface="Jester" pitchFamily="2" charset="0"/>
                </a:rPr>
                <a:t>Apply</a:t>
              </a:r>
              <a:endParaRPr lang="th-TH" altLang="th-TH" sz="3200" b="1">
                <a:solidFill>
                  <a:srgbClr val="0000FF"/>
                </a:solidFill>
                <a:latin typeface="Jester" pitchFamily="2" charset="0"/>
              </a:endParaRPr>
            </a:p>
            <a:p>
              <a:r>
                <a:rPr lang="th-TH" altLang="th-TH" sz="3200" b="1">
                  <a:solidFill>
                    <a:srgbClr val="0000FF"/>
                  </a:solidFill>
                  <a:cs typeface="BrowalliaUPC" panose="020B0604020202020204" pitchFamily="34" charset="-34"/>
                </a:rPr>
                <a:t>วางแผนประยุกต์ใช้</a:t>
              </a:r>
            </a:p>
          </p:txBody>
        </p:sp>
        <p:sp>
          <p:nvSpPr>
            <p:cNvPr id="10254" name="Line 11"/>
            <p:cNvSpPr>
              <a:spLocks noChangeShapeType="1"/>
            </p:cNvSpPr>
            <p:nvPr/>
          </p:nvSpPr>
          <p:spPr bwMode="auto">
            <a:xfrm flipH="1" flipV="1">
              <a:off x="1584" y="2112"/>
              <a:ext cx="672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248" name="Line 12"/>
          <p:cNvSpPr>
            <a:spLocks noChangeShapeType="1"/>
          </p:cNvSpPr>
          <p:nvPr/>
        </p:nvSpPr>
        <p:spPr bwMode="auto">
          <a:xfrm flipV="1">
            <a:off x="3292475" y="1557339"/>
            <a:ext cx="1219200" cy="549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1774826" y="5662614"/>
            <a:ext cx="8569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20000"/>
              </a:spcBef>
            </a:pPr>
            <a:r>
              <a:rPr lang="th-TH" altLang="th-TH" b="1" i="1" u="sng">
                <a:latin typeface="Browallia New" panose="020B0604020202020204" pitchFamily="34" charset="-34"/>
                <a:cs typeface="BrowalliaUPC" panose="020B0604020202020204" pitchFamily="34" charset="-34"/>
              </a:rPr>
              <a:t>เชื่อมร้อยกับประสบการณ์เดิม หรือการจัด “ประสบการณ์จำลอง” ในการเรียนรู้</a:t>
            </a:r>
          </a:p>
        </p:txBody>
      </p:sp>
      <p:pic>
        <p:nvPicPr>
          <p:cNvPr id="1025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1"/>
            <a:ext cx="2057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14"/>
          <p:cNvSpPr>
            <a:spLocks noChangeArrowheads="1"/>
          </p:cNvSpPr>
          <p:nvPr/>
        </p:nvSpPr>
        <p:spPr bwMode="auto">
          <a:xfrm rot="-8662106">
            <a:off x="8459788" y="4246563"/>
            <a:ext cx="2005012" cy="10207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altLang="th-TH" sz="3600" b="1">
                <a:cs typeface="BrowalliaUPC" panose="020B0604020202020204" pitchFamily="34" charset="-34"/>
              </a:rPr>
              <a:t>เติมข้อมูลใหม่</a:t>
            </a:r>
          </a:p>
        </p:txBody>
      </p:sp>
      <p:sp>
        <p:nvSpPr>
          <p:cNvPr id="10252" name="AutoShape 15"/>
          <p:cNvSpPr>
            <a:spLocks noChangeArrowheads="1"/>
          </p:cNvSpPr>
          <p:nvPr/>
        </p:nvSpPr>
        <p:spPr bwMode="auto">
          <a:xfrm rot="-2365038">
            <a:off x="1665289" y="4186238"/>
            <a:ext cx="2308225" cy="1128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altLang="th-TH" sz="3200" b="1">
                <a:cs typeface="BrowalliaUPC" panose="020B0604020202020204" pitchFamily="34" charset="-34"/>
              </a:rPr>
              <a:t>เติมข้อมูลใหม่</a:t>
            </a:r>
          </a:p>
        </p:txBody>
      </p:sp>
    </p:spTree>
    <p:extLst>
      <p:ext uri="{BB962C8B-B14F-4D97-AF65-F5344CB8AC3E}">
        <p14:creationId xmlns:p14="http://schemas.microsoft.com/office/powerpoint/2010/main" val="161031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897" y="-152812"/>
            <a:ext cx="9144000" cy="941215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สิ่งที่ได้เรียนรู้จากกิจกรรม </a:t>
            </a:r>
            <a:r>
              <a:rPr lang="en-US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4000" b="1" dirty="0" smtClean="0">
                <a:solidFill>
                  <a:schemeClr val="accent5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เส้นชีวิต</a:t>
            </a:r>
            <a:endParaRPr lang="en-US" sz="4000" b="1" dirty="0">
              <a:solidFill>
                <a:schemeClr val="accent5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238897" y="835025"/>
            <a:ext cx="117245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สังคมวัฒนธรรมมีส่วนกำหนดบทบาทพฤติกรรมทางเพศของคน คนจึงไม่กล้าออกจากบรรทัดฐานของสังคม เพศต่างกันถูกคาดหวังไม่เท่ากัน ส่งผลกระทบ คุยไม่ได้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เรื่องเพศเกี่ยวข้องกับคนทุกวัย เกี่ยวข้องกับทุกช่วงวัย ตลอดชีวิต เป็นธรรมชาติของมนุษย์ </a:t>
            </a:r>
            <a:r>
              <a:rPr lang="th-TH" sz="3200" dirty="0" smtClean="0">
                <a:solidFill>
                  <a:srgbClr val="FF0000"/>
                </a:solidFill>
              </a:rPr>
              <a:t>จำเป็นต้องสอน และต้องสอนอย่างเท่าทัน รอบด้าน มีประสิทธิภาพ ไม่สอน </a:t>
            </a:r>
            <a:r>
              <a:rPr lang="en-US" sz="3200" dirty="0" smtClean="0">
                <a:solidFill>
                  <a:srgbClr val="FF0000"/>
                </a:solidFill>
              </a:rPr>
              <a:t>!!! </a:t>
            </a:r>
            <a:r>
              <a:rPr lang="th-TH" sz="3200" dirty="0" smtClean="0">
                <a:solidFill>
                  <a:srgbClr val="FF0000"/>
                </a:solidFill>
              </a:rPr>
              <a:t>ส่งผลกระทบตามมาตลอดชีวิต</a:t>
            </a:r>
            <a:r>
              <a:rPr lang="en-US" sz="3200" dirty="0" smtClean="0">
                <a:solidFill>
                  <a:srgbClr val="FF0000"/>
                </a:solidFill>
              </a:rPr>
              <a:t>…</a:t>
            </a:r>
            <a:r>
              <a:rPr lang="th-TH" sz="3200" dirty="0" smtClean="0">
                <a:solidFill>
                  <a:srgbClr val="FF0000"/>
                </a:solidFill>
              </a:rPr>
              <a:t> </a:t>
            </a:r>
            <a:r>
              <a:rPr lang="th-TH" sz="3200" u="sng" dirty="0" smtClean="0">
                <a:solidFill>
                  <a:srgbClr val="FF0000"/>
                </a:solidFill>
              </a:rPr>
              <a:t>เกี่ยวข้องกับ </a:t>
            </a:r>
            <a:r>
              <a:rPr lang="th-TH" sz="3200" u="sng" dirty="0" err="1" smtClean="0">
                <a:solidFill>
                  <a:srgbClr val="FF0000"/>
                </a:solidFill>
              </a:rPr>
              <a:t>ศน</a:t>
            </a:r>
            <a:r>
              <a:rPr lang="en-US" sz="3200" u="sng" dirty="0" smtClean="0">
                <a:solidFill>
                  <a:srgbClr val="FF0000"/>
                </a:solidFill>
              </a:rPr>
              <a:t>.</a:t>
            </a:r>
            <a:r>
              <a:rPr lang="th-TH" sz="3200" u="sng" dirty="0" smtClean="0">
                <a:solidFill>
                  <a:srgbClr val="FF0000"/>
                </a:solidFill>
              </a:rPr>
              <a:t> ที่จะสนับสนุนครูให้จัดการเรียนรู้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เรื่องเพศไม่เท่ากับเพศสัมพันธ์ มีหลายมิติ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เมื่อธรรมชาติอนุญาต แต่เพศสัมพันธ์ถูกผูกกับการศึกษา สังคมคาดหวัง มีอิทธิพล </a:t>
            </a:r>
            <a:r>
              <a:rPr lang="th-TH" sz="2800" dirty="0" smtClean="0">
                <a:solidFill>
                  <a:srgbClr val="FF0000"/>
                </a:solidFill>
              </a:rPr>
              <a:t>ช่วงวัยที่เปลี่ยนตามพัฒนาการ </a:t>
            </a:r>
            <a:r>
              <a:rPr lang="en-US" sz="2800" dirty="0" smtClean="0">
                <a:solidFill>
                  <a:srgbClr val="FF0000"/>
                </a:solidFill>
              </a:rPr>
              <a:t>Hormone Active </a:t>
            </a:r>
            <a:r>
              <a:rPr lang="th-TH" sz="2800" dirty="0" smtClean="0">
                <a:solidFill>
                  <a:srgbClr val="FF0000"/>
                </a:solidFill>
              </a:rPr>
              <a:t>เทคโนโลยีที่ควบคุมคุณภาพไม่ได้ จะให้เค้าอยู่อย่างไร จะช่วยให้เค้ากลายเป็น </a:t>
            </a: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th-TH" sz="2800" dirty="0" smtClean="0">
                <a:solidFill>
                  <a:srgbClr val="FF0000"/>
                </a:solidFill>
              </a:rPr>
              <a:t>ผู้รอด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th-TH" sz="2800" dirty="0" smtClean="0">
                <a:solidFill>
                  <a:srgbClr val="FF0000"/>
                </a:solidFill>
              </a:rPr>
              <a:t>ในสังคมปัจจุบันอย่างไร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 smtClean="0"/>
              <a:t>เด็กอยู่ง่าย เข้าถึงข้อมูลง่าย ไม่ต้องแอบ แต่</a:t>
            </a:r>
            <a:r>
              <a:rPr lang="th-TH" sz="2800" dirty="0" smtClean="0">
                <a:solidFill>
                  <a:srgbClr val="FF0000"/>
                </a:solidFill>
              </a:rPr>
              <a:t>โจทย์คือเรียนรู้อย่างไรให้มีชีวิตที่ปกติสุขได้ 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r>
              <a:rPr lang="th-TH" sz="2800" dirty="0" smtClean="0">
                <a:solidFill>
                  <a:srgbClr val="FF0000"/>
                </a:solidFill>
              </a:rPr>
              <a:t>หน้าที่ของพ่อแม่และครูคือสื่อสาร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r>
              <a:rPr lang="en-US" sz="2800" dirty="0" smtClean="0"/>
              <a:t> </a:t>
            </a:r>
            <a:r>
              <a:rPr lang="th-TH" sz="2800" dirty="0" smtClean="0">
                <a:solidFill>
                  <a:srgbClr val="FF0000"/>
                </a:solidFill>
              </a:rPr>
              <a:t>มีกี่ครอบครัวที่สื่อสาร จัดการเรียนรู้ได้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500" dirty="0" smtClean="0">
              <a:solidFill>
                <a:srgbClr val="FF0000"/>
              </a:solidFill>
            </a:endParaRPr>
          </a:p>
          <a:p>
            <a:r>
              <a:rPr lang="th-TH" sz="4800" u="sng" dirty="0" smtClean="0">
                <a:solidFill>
                  <a:srgbClr val="FF0000"/>
                </a:solidFill>
              </a:rPr>
              <a:t>เด็กเป็นตัวปัญหาหรือกำลังเผชิญปัญหา </a:t>
            </a:r>
            <a:r>
              <a:rPr lang="en-US" sz="4800" dirty="0" smtClean="0">
                <a:solidFill>
                  <a:srgbClr val="FF0000"/>
                </a:solidFill>
              </a:rPr>
              <a:t>? </a:t>
            </a:r>
            <a:r>
              <a:rPr lang="th-TH" sz="6000" b="1" u="sng" dirty="0" err="1" smtClean="0">
                <a:solidFill>
                  <a:srgbClr val="FF0000"/>
                </a:solidFill>
              </a:rPr>
              <a:t>ศน</a:t>
            </a:r>
            <a:r>
              <a:rPr lang="en-US" sz="6000" b="1" u="sng" dirty="0" smtClean="0">
                <a:solidFill>
                  <a:srgbClr val="FF0000"/>
                </a:solidFill>
              </a:rPr>
              <a:t>.</a:t>
            </a:r>
            <a:r>
              <a:rPr lang="th-TH" sz="6000" b="1" u="sng" dirty="0" smtClean="0">
                <a:solidFill>
                  <a:srgbClr val="FF0000"/>
                </a:solidFill>
              </a:rPr>
              <a:t>คือคนสำคัญ</a:t>
            </a:r>
            <a:endParaRPr lang="th-TH" sz="4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" y="5877875"/>
            <a:ext cx="11506200" cy="800139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h-TH" sz="4000" b="1" i="1" u="sng" dirty="0">
                <a:solidFill>
                  <a:srgbClr val="990099"/>
                </a:solidFill>
              </a:rPr>
              <a:t>กระบวนการเรียนรู้ผ่าน</a:t>
            </a:r>
            <a:r>
              <a:rPr lang="th-TH" sz="4000" b="1" i="1" u="sng" dirty="0" smtClean="0">
                <a:solidFill>
                  <a:srgbClr val="990099"/>
                </a:solidFill>
              </a:rPr>
              <a:t>ประสบการณ์  (</a:t>
            </a:r>
            <a:r>
              <a:rPr lang="th-TH" sz="4000" b="1" i="1" u="sng" dirty="0" err="1">
                <a:solidFill>
                  <a:srgbClr val="990099"/>
                </a:solidFill>
              </a:rPr>
              <a:t>Experiential</a:t>
            </a:r>
            <a:r>
              <a:rPr lang="th-TH" sz="4000" b="1" i="1" u="sng" dirty="0">
                <a:solidFill>
                  <a:srgbClr val="990099"/>
                </a:solidFill>
              </a:rPr>
              <a:t> </a:t>
            </a:r>
            <a:r>
              <a:rPr lang="th-TH" sz="4000" b="1" i="1" u="sng" dirty="0" err="1">
                <a:solidFill>
                  <a:srgbClr val="990099"/>
                </a:solidFill>
              </a:rPr>
              <a:t>Learning</a:t>
            </a:r>
            <a:r>
              <a:rPr lang="th-TH" sz="4000" b="1" i="1" u="sng" dirty="0">
                <a:solidFill>
                  <a:srgbClr val="990099"/>
                </a:solidFill>
              </a:rPr>
              <a:t>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282159" y="1269684"/>
            <a:ext cx="2057400" cy="1066801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0000FF"/>
                </a:solidFill>
                <a:latin typeface="Jester"/>
              </a:rPr>
              <a:t>Do/Experience</a:t>
            </a:r>
            <a:endParaRPr lang="th-TH" sz="1800" b="1" dirty="0">
              <a:solidFill>
                <a:srgbClr val="0000FF"/>
              </a:solidFill>
              <a:latin typeface="Jeste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2400" b="1" dirty="0">
                <a:solidFill>
                  <a:srgbClr val="0000FF"/>
                </a:solidFill>
              </a:rPr>
              <a:t>ทำกิจกรรม/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2400" b="1" dirty="0">
                <a:solidFill>
                  <a:srgbClr val="0000FF"/>
                </a:solidFill>
              </a:rPr>
              <a:t>มีประสบการณ์ร่วม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948565" y="2777171"/>
            <a:ext cx="2057400" cy="7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sz="2000" b="1" dirty="0" err="1">
                <a:solidFill>
                  <a:srgbClr val="0000FF"/>
                </a:solidFill>
                <a:latin typeface="Jester"/>
              </a:rPr>
              <a:t>Reflect</a:t>
            </a:r>
            <a:endParaRPr lang="th-TH" sz="2000" b="1" dirty="0">
              <a:solidFill>
                <a:srgbClr val="0000FF"/>
              </a:solidFill>
              <a:latin typeface="Jester"/>
            </a:endParaRPr>
          </a:p>
          <a:p>
            <a:pPr algn="ctr" eaLnBrk="0" hangingPunct="0"/>
            <a:r>
              <a:rPr lang="th-TH" sz="2400" b="1" dirty="0">
                <a:solidFill>
                  <a:srgbClr val="0000FF"/>
                </a:solidFill>
                <a:latin typeface="Times New Roman" pitchFamily="18" charset="0"/>
                <a:cs typeface="BrowalliaUPC" pitchFamily="34" charset="-34"/>
              </a:rPr>
              <a:t>สะท้อนสิ่งที่เรียนรู้</a:t>
            </a:r>
            <a:endParaRPr lang="th-TH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7440118" y="1891822"/>
            <a:ext cx="1074295" cy="609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648200" y="438912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  <a:latin typeface="Jester" pitchFamily="2" charset="0"/>
              </a:rPr>
              <a:t>Analyze/Synthesize/</a:t>
            </a:r>
            <a:endParaRPr lang="th-TH" sz="2000" b="1" dirty="0">
              <a:solidFill>
                <a:srgbClr val="0000FF"/>
              </a:solidFill>
              <a:latin typeface="Jester" pitchFamily="2" charset="0"/>
            </a:endParaRPr>
          </a:p>
          <a:p>
            <a:pPr algn="ctr" eaLnBrk="0" hangingPunct="0"/>
            <a:r>
              <a:rPr lang="en-US" sz="2400" b="1" dirty="0" smtClean="0">
                <a:solidFill>
                  <a:srgbClr val="0000FF"/>
                </a:solidFill>
                <a:latin typeface="Jester" pitchFamily="2" charset="0"/>
                <a:cs typeface="BrowalliaUPC" pitchFamily="34" charset="-34"/>
              </a:rPr>
              <a:t>Conceptualize</a:t>
            </a:r>
            <a:endParaRPr lang="th-TH" sz="2400" b="1" dirty="0" smtClean="0">
              <a:solidFill>
                <a:srgbClr val="0000FF"/>
              </a:solidFill>
              <a:latin typeface="Jester" pitchFamily="2" charset="0"/>
              <a:cs typeface="BrowalliaUPC" pitchFamily="34" charset="-34"/>
            </a:endParaRPr>
          </a:p>
          <a:p>
            <a:pPr algn="ctr" eaLnBrk="0" hangingPunct="0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BrowalliaUPC" pitchFamily="34" charset="-34"/>
              </a:rPr>
              <a:t>คิด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BrowalliaUPC" pitchFamily="34" charset="-34"/>
              </a:rPr>
              <a:t>/</a:t>
            </a:r>
            <a:r>
              <a:rPr lang="th-TH" sz="2400" b="1" dirty="0">
                <a:solidFill>
                  <a:srgbClr val="0000FF"/>
                </a:solidFill>
                <a:latin typeface="Times New Roman" pitchFamily="18" charset="0"/>
                <a:cs typeface="BrowalliaUPC" pitchFamily="34" charset="-34"/>
              </a:rPr>
              <a:t>วิเคราะห์/สังเคราะห์/สรุป</a:t>
            </a:r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 flipH="1">
            <a:off x="7810500" y="3821394"/>
            <a:ext cx="609600" cy="855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095781" y="2863378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"/>
              </a:spcBef>
            </a:pPr>
            <a:r>
              <a:rPr lang="en-US" sz="2000" b="1" dirty="0">
                <a:solidFill>
                  <a:srgbClr val="0000FF"/>
                </a:solidFill>
                <a:latin typeface="Jester"/>
              </a:rPr>
              <a:t>Apply</a:t>
            </a:r>
            <a:endParaRPr lang="th-TH" sz="2000" b="1" dirty="0">
              <a:solidFill>
                <a:srgbClr val="0000FF"/>
              </a:solidFill>
              <a:latin typeface="Jester"/>
            </a:endParaRPr>
          </a:p>
          <a:p>
            <a:pPr algn="ctr" eaLnBrk="0" hangingPunct="0">
              <a:spcBef>
                <a:spcPct val="5000"/>
              </a:spcBef>
            </a:pPr>
            <a:r>
              <a:rPr lang="th-TH" sz="2400" b="1" dirty="0">
                <a:solidFill>
                  <a:srgbClr val="0000FF"/>
                </a:solidFill>
                <a:latin typeface="Times New Roman" pitchFamily="18" charset="0"/>
                <a:cs typeface="BrowalliaUPC" pitchFamily="34" charset="-34"/>
              </a:rPr>
              <a:t>ประยุกต์ใช้</a:t>
            </a: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 flipH="1" flipV="1">
            <a:off x="3781581" y="3708084"/>
            <a:ext cx="914400" cy="773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4191000" y="195072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88921"/>
            <a:ext cx="2057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4739640" y="315121"/>
            <a:ext cx="2865120" cy="7531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defRPr>
            </a:lvl1pPr>
          </a:lstStyle>
          <a:p>
            <a:pPr algn="ctr"/>
            <a:r>
              <a:rPr lang="th-TH" sz="4800" dirty="0" smtClean="0"/>
              <a:t>เส้นชีวิต</a:t>
            </a:r>
            <a:endParaRPr lang="en-US" sz="4800" dirty="0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9106524" y="2346847"/>
            <a:ext cx="2865120" cy="1763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defRPr>
            </a:lvl1pPr>
          </a:lstStyle>
          <a:p>
            <a:r>
              <a:rPr lang="th-TH" sz="3200" u="sng" dirty="0" smtClean="0">
                <a:solidFill>
                  <a:srgbClr val="0000FF"/>
                </a:solidFill>
              </a:rPr>
              <a:t>ถามผู้เรียน</a:t>
            </a:r>
            <a:r>
              <a:rPr lang="en-US" sz="3200" u="sng" dirty="0" smtClean="0">
                <a:solidFill>
                  <a:srgbClr val="0000FF"/>
                </a:solidFill>
              </a:rPr>
              <a:t>:</a:t>
            </a:r>
          </a:p>
          <a:p>
            <a:r>
              <a:rPr lang="th-TH" sz="2800" dirty="0" smtClean="0"/>
              <a:t>เราใช้หลักเกณฑ์อะไรในการตัดสินใจวางบัตร</a:t>
            </a:r>
            <a:endParaRPr lang="en-US" sz="2800" dirty="0" smtClean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800100" y="4207352"/>
            <a:ext cx="3390900" cy="1394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defRPr>
            </a:lvl1pPr>
          </a:lstStyle>
          <a:p>
            <a:r>
              <a:rPr lang="th-TH" sz="3200" u="sng" dirty="0" smtClean="0">
                <a:solidFill>
                  <a:srgbClr val="0000FF"/>
                </a:solidFill>
              </a:rPr>
              <a:t>ชวนคิด/เติม</a:t>
            </a:r>
            <a:r>
              <a:rPr lang="en-US" sz="3200" u="sng" dirty="0" smtClean="0">
                <a:solidFill>
                  <a:srgbClr val="0000FF"/>
                </a:solidFill>
              </a:rPr>
              <a:t>:</a:t>
            </a:r>
            <a:endParaRPr lang="th-TH" sz="3200" u="sng" dirty="0" smtClean="0">
              <a:solidFill>
                <a:srgbClr val="0000FF"/>
              </a:solidFill>
            </a:endParaRPr>
          </a:p>
          <a:p>
            <a:r>
              <a:rPr lang="th-TH" sz="2400" dirty="0" smtClean="0"/>
              <a:t>ทำไมเราถึงรู้สึกผิดคาดกับบางบัตร</a:t>
            </a:r>
          </a:p>
          <a:p>
            <a:r>
              <a:rPr lang="th-TH" sz="2400" dirty="0"/>
              <a:t>บัตรคำเลื่อนได้ไหม</a:t>
            </a:r>
          </a:p>
          <a:p>
            <a:r>
              <a:rPr lang="th-TH" sz="2400" dirty="0"/>
              <a:t>อยู่ในช่วงวัยไหนมากเพราะอะไร</a:t>
            </a:r>
          </a:p>
          <a:p>
            <a:r>
              <a:rPr lang="th-TH" sz="2400" dirty="0"/>
              <a:t>มีบัตรไหนผิดคาด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289560" y="1493520"/>
            <a:ext cx="3063240" cy="1324610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defRPr>
            </a:lvl1pPr>
          </a:lstStyle>
          <a:p>
            <a:r>
              <a:rPr lang="th-TH" sz="4800" u="sng" dirty="0" smtClean="0">
                <a:solidFill>
                  <a:srgbClr val="0000FF"/>
                </a:solidFill>
              </a:rPr>
              <a:t>ต่อยอด/เชื่อมโยง</a:t>
            </a:r>
            <a:r>
              <a:rPr lang="en-US" sz="4800" u="sng" dirty="0" smtClean="0">
                <a:solidFill>
                  <a:srgbClr val="0000FF"/>
                </a:solidFill>
              </a:rPr>
              <a:t>:</a:t>
            </a:r>
            <a:endParaRPr lang="th-TH" sz="4800" u="sng" dirty="0" smtClean="0">
              <a:solidFill>
                <a:srgbClr val="0000FF"/>
              </a:solidFill>
            </a:endParaRPr>
          </a:p>
          <a:p>
            <a:r>
              <a:rPr lang="th-TH" sz="4800" dirty="0" smtClean="0"/>
              <a:t>เรื่องเพศจำเป็นต้องจัดการเรียนรู้ไหม  จัดเมื่อไร เนื้อหาอะไรบ้าง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9722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6957" y="-42705"/>
            <a:ext cx="11242812" cy="1325563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   ความเป็นมา  </a:t>
            </a:r>
            <a:endParaRPr lang="th-TH" sz="54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987" y="1013792"/>
            <a:ext cx="11628782" cy="43808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4400" b="1" dirty="0" smtClean="0">
                <a:solidFill>
                  <a:srgbClr val="66006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โครงการพัฒนาการเรียนรู้แบบ </a:t>
            </a:r>
            <a:r>
              <a:rPr lang="en-US" sz="4400" b="1" dirty="0" smtClean="0">
                <a:solidFill>
                  <a:srgbClr val="66006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Electronic Learning </a:t>
            </a:r>
            <a:r>
              <a:rPr lang="th-TH" sz="4400" b="1" dirty="0" smtClean="0">
                <a:solidFill>
                  <a:srgbClr val="66006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เพื่อพัฒนาสมรรถนะครูสอนเพศวิถีศึกษาและทักษะชีวิตในหลักสูตรการศึกษาขั้นพื้นฐาน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h-TH" sz="3000" b="1" dirty="0" smtClean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ยุทธศาสตร์ชาติ ๒๐ ปี </a:t>
            </a:r>
            <a:r>
              <a:rPr lang="en-US" sz="3000" b="1" dirty="0" smtClean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3000" b="1" dirty="0" smtClean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การเสริมสร้างและพัฒนาศักยภาพของมนุษย์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h-TH" sz="3000" b="1" dirty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พระราชบัญญัติการป้องกันและแก้ไขปัญหาการตั้งครรภ์ในวัยรุ่น </a:t>
            </a:r>
            <a:r>
              <a:rPr lang="th-TH" sz="3000" b="1" dirty="0" smtClean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พ.ศ. </a:t>
            </a:r>
            <a:r>
              <a:rPr lang="th-TH" sz="3000" b="1" dirty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๒๕๕๙ </a:t>
            </a:r>
            <a:r>
              <a:rPr lang="en-US" sz="3000" b="1" dirty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3000" b="1" dirty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มาตรา ๕ และ มาตรา ๖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h-TH" sz="3000" b="1" dirty="0" smtClean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การตั้งครรภ์ในวัยรุ่น </a:t>
            </a:r>
            <a:r>
              <a:rPr lang="en-US" sz="3000" b="1" dirty="0" smtClean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3000" b="1" dirty="0" smtClean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มีวัยรุ่นอายุต่ำกว่า ๒๐ ปี คลอดบุตร ๑๐๔,๓๐๐ คน เฉลี่ยวันละ ๒๘๖ คน (กรมอนามัยการเจริญพันธุ์ ๒๕๕๘) </a:t>
            </a:r>
          </a:p>
        </p:txBody>
      </p:sp>
    </p:spTree>
    <p:extLst>
      <p:ext uri="{BB962C8B-B14F-4D97-AF65-F5344CB8AC3E}">
        <p14:creationId xmlns:p14="http://schemas.microsoft.com/office/powerpoint/2010/main" val="9474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25539"/>
            <a:ext cx="8064500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7C5E5"/>
                </a:solidFill>
              </a14:hiddenFill>
            </a:ext>
          </a:extLst>
        </p:spPr>
        <p:txBody>
          <a:bodyPr/>
          <a:lstStyle/>
          <a:p>
            <a:r>
              <a:rPr lang="th-TH" altLang="th-TH" sz="6000" dirty="0" smtClean="0"/>
              <a:t>กิจกรรม </a:t>
            </a:r>
            <a:r>
              <a:rPr lang="en-US" altLang="th-TH" sz="6000" dirty="0" smtClean="0"/>
              <a:t>: </a:t>
            </a:r>
            <a:r>
              <a:rPr lang="th-TH" altLang="th-TH" sz="6000" dirty="0" smtClean="0"/>
              <a:t>  </a:t>
            </a:r>
            <a:r>
              <a:rPr lang="th-TH" altLang="th-TH" sz="8000" dirty="0" smtClean="0"/>
              <a:t>“</a:t>
            </a:r>
            <a:r>
              <a:rPr lang="th-TH" altLang="th-TH" sz="8000" dirty="0"/>
              <a:t>เลือกข้าง”</a:t>
            </a:r>
            <a:br>
              <a:rPr lang="th-TH" altLang="th-TH" sz="8000" dirty="0"/>
            </a:br>
            <a:r>
              <a:rPr lang="th-TH" altLang="th-TH" i="1" dirty="0"/>
              <a:t>ทัศนะและการให้คุณค่าเรื่องเพศในสังคมไทย</a:t>
            </a:r>
          </a:p>
        </p:txBody>
      </p:sp>
      <p:pic>
        <p:nvPicPr>
          <p:cNvPr id="58373" name="Picture 5" descr="Love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5013326"/>
            <a:ext cx="1760538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919289" y="1268413"/>
            <a:ext cx="83534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1271588" indent="-53340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843088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2338388" indent="-381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833688" indent="-3810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32908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37480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42052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46624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5400"/>
              <a:t>ลูกชายของท่านจะแต่งงานกับผู้หญิงที่เคยมีเพศสัมพันธ์กับชายอื่นมาก่อน</a:t>
            </a:r>
          </a:p>
          <a:p>
            <a:pPr lvl="1">
              <a:spcBef>
                <a:spcPct val="50000"/>
              </a:spcBef>
            </a:pPr>
            <a:r>
              <a:rPr lang="th-TH" altLang="th-TH" sz="5400">
                <a:solidFill>
                  <a:srgbClr val="0000FF"/>
                </a:solidFill>
              </a:rPr>
              <a:t>ลูกสาวของท่านจะแต่งงานกับผู้ชายที่เคยมีเพศสัมพันธ์กับหญิงอื่นมาก่อน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9409113" y="260351"/>
            <a:ext cx="1008062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th-TH" sz="6000" b="1">
                <a:cs typeface="BrowalliaUPC" panose="020B0604020202020204" pitchFamily="34" charset="-34"/>
              </a:rPr>
              <a:t>๑</a:t>
            </a:r>
          </a:p>
        </p:txBody>
      </p:sp>
      <p:pic>
        <p:nvPicPr>
          <p:cNvPr id="60420" name="Picture 4" descr="THEAT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5661025"/>
            <a:ext cx="1439863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992313" y="1268413"/>
            <a:ext cx="80772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1271588" indent="-53340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843088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2338388" indent="-381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833688" indent="-3810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32908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37480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42052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46624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5400"/>
              <a:t>ฉันทำใจได้ถ้าเห็นลูกสาวยังโสดพกถุงยางอนามัย</a:t>
            </a:r>
          </a:p>
          <a:p>
            <a:pPr lvl="1">
              <a:spcBef>
                <a:spcPct val="50000"/>
              </a:spcBef>
            </a:pPr>
            <a:r>
              <a:rPr lang="th-TH" altLang="th-TH" sz="5400">
                <a:solidFill>
                  <a:srgbClr val="0000FF"/>
                </a:solidFill>
              </a:rPr>
              <a:t>ฉันทำใจได้ถ้าเห็นลูกชายที่ยังโสดพกถุงยางอนามัย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9409113" y="260351"/>
            <a:ext cx="1008062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th-TH" sz="6000" b="1">
                <a:cs typeface="BrowalliaUPC" panose="020B0604020202020204" pitchFamily="34" charset="-34"/>
              </a:rPr>
              <a:t>๒</a:t>
            </a:r>
          </a:p>
        </p:txBody>
      </p:sp>
      <p:pic>
        <p:nvPicPr>
          <p:cNvPr id="61444" name="Picture 4" descr="THEAT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5661025"/>
            <a:ext cx="1439863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992314" y="1268414"/>
            <a:ext cx="81359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1271588" indent="-53340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843088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2338388" indent="-381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833688" indent="-3810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32908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37480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42052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46624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5400"/>
              <a:t>ฉันทำใจได้ถ้าคู่ครองของฉันบอกว่ายังมีเพศสัมพันธ์กับคนอื่นอยู่เวลานี้</a:t>
            </a:r>
          </a:p>
          <a:p>
            <a:pPr lvl="1">
              <a:spcBef>
                <a:spcPct val="50000"/>
              </a:spcBef>
            </a:pPr>
            <a:r>
              <a:rPr lang="th-TH" altLang="th-TH" sz="5400">
                <a:solidFill>
                  <a:srgbClr val="0000FF"/>
                </a:solidFill>
              </a:rPr>
              <a:t>หากพบว่าคู่ยังมีเพศสัมพันธ์กับคนอื่นอยู่ ฉันทำใจไม่ได้ และจะ</a:t>
            </a:r>
            <a:r>
              <a:rPr lang="th-TH" altLang="th-TH" sz="5400" u="sng">
                <a:solidFill>
                  <a:srgbClr val="0000FF"/>
                </a:solidFill>
              </a:rPr>
              <a:t>ขอเลิก</a:t>
            </a:r>
            <a:r>
              <a:rPr lang="th-TH" altLang="th-TH" sz="5400">
                <a:solidFill>
                  <a:srgbClr val="0000FF"/>
                </a:solidFill>
              </a:rPr>
              <a:t>ทันที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9409113" y="260351"/>
            <a:ext cx="1008062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th-TH" sz="6000" b="1">
                <a:cs typeface="BrowalliaUPC" panose="020B0604020202020204" pitchFamily="34" charset="-34"/>
              </a:rPr>
              <a:t>๓</a:t>
            </a:r>
          </a:p>
        </p:txBody>
      </p:sp>
      <p:pic>
        <p:nvPicPr>
          <p:cNvPr id="64516" name="Picture 4" descr="THEAT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5661025"/>
            <a:ext cx="1439863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992313" y="1268413"/>
            <a:ext cx="80772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1271588" indent="-53340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843088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2338388" indent="-381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833688" indent="-3810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32908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37480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42052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46624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5400"/>
              <a:t>ถ้าตกลงเป็นคู่ครองของใครแล้ว คุณจะไม่มีเพศสัมพันธ์กับคนอื่นอีกเลย</a:t>
            </a:r>
          </a:p>
          <a:p>
            <a:pPr lvl="1">
              <a:spcBef>
                <a:spcPct val="50000"/>
              </a:spcBef>
            </a:pPr>
            <a:r>
              <a:rPr lang="th-TH" altLang="th-TH" sz="5400">
                <a:solidFill>
                  <a:srgbClr val="0000FF"/>
                </a:solidFill>
              </a:rPr>
              <a:t>ฉันจะบอกคู่ ถ้าไปมีเพศสัมพันธ์กับคนอื่น</a:t>
            </a: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9409113" y="260351"/>
            <a:ext cx="1008062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th-TH" sz="6000" b="1">
                <a:cs typeface="BrowalliaUPC" panose="020B0604020202020204" pitchFamily="34" charset="-34"/>
              </a:rPr>
              <a:t>๔</a:t>
            </a:r>
          </a:p>
        </p:txBody>
      </p:sp>
      <p:pic>
        <p:nvPicPr>
          <p:cNvPr id="66564" name="Picture 4" descr="THEAT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5661025"/>
            <a:ext cx="1439863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1271588" indent="-53340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843088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2338388" indent="-381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833688" indent="-3810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32908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37480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42052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4662488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>
              <a:spcBef>
                <a:spcPct val="10000"/>
              </a:spcBef>
            </a:pPr>
            <a:r>
              <a:rPr lang="th-TH" altLang="th-TH" sz="3200"/>
              <a:t>ลูกชายของท่านจะแต่งงานกับผู้หญิงที่เคยมีเพศสัมพันธ์กับชายอื่นมาก่อน</a:t>
            </a:r>
          </a:p>
          <a:p>
            <a:pPr>
              <a:spcBef>
                <a:spcPct val="10000"/>
              </a:spcBef>
            </a:pPr>
            <a:r>
              <a:rPr lang="th-TH" altLang="th-TH" sz="3200">
                <a:solidFill>
                  <a:srgbClr val="0000FF"/>
                </a:solidFill>
              </a:rPr>
              <a:t>ลูกสาวของท่านจะแต่งงานกับผู้ชายที่เคยมีเพศสัมพันธ์กับหญิงอื่นมาก่อน</a:t>
            </a:r>
          </a:p>
          <a:p>
            <a:pPr>
              <a:spcBef>
                <a:spcPct val="10000"/>
              </a:spcBef>
            </a:pPr>
            <a:r>
              <a:rPr lang="th-TH" altLang="th-TH" sz="3200"/>
              <a:t>ฉันทำใจได้ถ้าเห็นลูกสาวยังโสดพกถุงยางอนามัย</a:t>
            </a:r>
          </a:p>
          <a:p>
            <a:pPr>
              <a:spcBef>
                <a:spcPct val="10000"/>
              </a:spcBef>
            </a:pPr>
            <a:r>
              <a:rPr lang="th-TH" altLang="th-TH" sz="3200">
                <a:solidFill>
                  <a:srgbClr val="0000FF"/>
                </a:solidFill>
              </a:rPr>
              <a:t>ฉันทำใจได้ถ้าเห็นลูกชายที่ยังโสดพกถุงยางอนามัย</a:t>
            </a:r>
          </a:p>
          <a:p>
            <a:pPr>
              <a:spcBef>
                <a:spcPct val="10000"/>
              </a:spcBef>
            </a:pPr>
            <a:r>
              <a:rPr lang="th-TH" altLang="th-TH" sz="3200"/>
              <a:t>ฉันทำใจได้ถ้าคู่ครองของฉันบอกว่ายังมีเพศสัมพันธ์กับคนอื่นอยู่เวลานี้</a:t>
            </a:r>
          </a:p>
          <a:p>
            <a:pPr>
              <a:spcBef>
                <a:spcPct val="10000"/>
              </a:spcBef>
            </a:pPr>
            <a:r>
              <a:rPr lang="th-TH" altLang="th-TH" sz="3200">
                <a:solidFill>
                  <a:srgbClr val="0000FF"/>
                </a:solidFill>
              </a:rPr>
              <a:t>หากพบว่าคู่ยังมีเพศสัมพันธ์กับคนอื่นอยู่ ฉันทำใจไม่ได้ และจะ</a:t>
            </a:r>
            <a:r>
              <a:rPr lang="th-TH" altLang="th-TH" sz="3200" u="sng">
                <a:solidFill>
                  <a:srgbClr val="0000FF"/>
                </a:solidFill>
              </a:rPr>
              <a:t>ขอเลิก</a:t>
            </a:r>
            <a:r>
              <a:rPr lang="th-TH" altLang="th-TH" sz="3200">
                <a:solidFill>
                  <a:srgbClr val="0000FF"/>
                </a:solidFill>
              </a:rPr>
              <a:t>ทันที</a:t>
            </a:r>
            <a:endParaRPr lang="th-TH" altLang="th-TH" sz="1600"/>
          </a:p>
          <a:p>
            <a:pPr>
              <a:spcBef>
                <a:spcPct val="10000"/>
              </a:spcBef>
            </a:pPr>
            <a:r>
              <a:rPr lang="th-TH" altLang="th-TH" sz="3200">
                <a:solidFill>
                  <a:srgbClr val="0000FF"/>
                </a:solidFill>
              </a:rPr>
              <a:t>ถ้าตกลงเป็นคู่ครองของใครแล้ว คุณจะไม่มีเพศสัมพันธ์กับคนอื่นอีกเลย</a:t>
            </a:r>
          </a:p>
          <a:p>
            <a:pPr>
              <a:spcBef>
                <a:spcPct val="10000"/>
              </a:spcBef>
            </a:pPr>
            <a:r>
              <a:rPr lang="th-TH" altLang="th-TH" sz="3200"/>
              <a:t>ฉันจะบอกคู่ ถ้าไปมีเพศสัมพันธ์กับคนอื่น</a:t>
            </a:r>
          </a:p>
          <a:p>
            <a:pPr>
              <a:spcBef>
                <a:spcPct val="10000"/>
              </a:spcBef>
            </a:pPr>
            <a:endParaRPr lang="th-TH" altLang="th-TH" sz="2800"/>
          </a:p>
        </p:txBody>
      </p:sp>
    </p:spTree>
    <p:extLst>
      <p:ext uri="{BB962C8B-B14F-4D97-AF65-F5344CB8AC3E}">
        <p14:creationId xmlns:p14="http://schemas.microsoft.com/office/powerpoint/2010/main" val="81644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" y="1"/>
            <a:ext cx="5694998" cy="648017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th-TH" altLang="th-TH" sz="4800" u="sng" dirty="0"/>
              <a:t>หญิง</a:t>
            </a:r>
          </a:p>
          <a:p>
            <a:r>
              <a:rPr lang="th-TH" altLang="th-TH" sz="3600" dirty="0"/>
              <a:t>มีเพศสัมพันธ์ </a:t>
            </a:r>
            <a:r>
              <a:rPr lang="en-US" altLang="th-TH" sz="3600" dirty="0"/>
              <a:t>= </a:t>
            </a:r>
            <a:r>
              <a:rPr lang="th-TH" altLang="th-TH" sz="3600" dirty="0" smtClean="0"/>
              <a:t>ความประพฤติ</a:t>
            </a:r>
            <a:r>
              <a:rPr lang="th-TH" altLang="th-TH" sz="3600" dirty="0"/>
              <a:t>ไม่ดี </a:t>
            </a:r>
            <a:r>
              <a:rPr lang="th-TH" altLang="th-TH" sz="3600" dirty="0" smtClean="0"/>
              <a:t> โดนนินทา </a:t>
            </a:r>
            <a:r>
              <a:rPr lang="th-TH" altLang="th-TH" sz="3600" dirty="0" smtClean="0">
                <a:solidFill>
                  <a:srgbClr val="FF0000"/>
                </a:solidFill>
              </a:rPr>
              <a:t>ควรรักนวลสงวนตัว</a:t>
            </a:r>
            <a:endParaRPr lang="th-TH" altLang="th-TH" sz="3600" dirty="0">
              <a:solidFill>
                <a:srgbClr val="FF0000"/>
              </a:solidFill>
            </a:endParaRPr>
          </a:p>
          <a:p>
            <a:r>
              <a:rPr lang="th-TH" altLang="th-TH" sz="3600" dirty="0"/>
              <a:t>ไม่มีเพศสัมพันธ์ </a:t>
            </a:r>
            <a:r>
              <a:rPr lang="en-US" altLang="th-TH" sz="3600" dirty="0"/>
              <a:t>= </a:t>
            </a:r>
            <a:r>
              <a:rPr lang="th-TH" altLang="th-TH" sz="3600" dirty="0"/>
              <a:t>ดี บริสุทธิ์ </a:t>
            </a:r>
          </a:p>
          <a:p>
            <a:r>
              <a:rPr lang="th-TH" altLang="th-TH" sz="3200" dirty="0">
                <a:solidFill>
                  <a:srgbClr val="0000FF"/>
                </a:solidFill>
              </a:rPr>
              <a:t>พกถุงยาง</a:t>
            </a:r>
            <a:r>
              <a:rPr lang="en-US" altLang="th-TH" sz="3200" dirty="0">
                <a:solidFill>
                  <a:srgbClr val="0000FF"/>
                </a:solidFill>
              </a:rPr>
              <a:t> = </a:t>
            </a:r>
            <a:r>
              <a:rPr lang="th-TH" altLang="th-TH" sz="3200" dirty="0">
                <a:solidFill>
                  <a:srgbClr val="0000FF"/>
                </a:solidFill>
              </a:rPr>
              <a:t>พร้อมมีเพศสัมพันธ์,  </a:t>
            </a:r>
            <a:r>
              <a:rPr lang="th-TH" altLang="th-TH" sz="3200" dirty="0" err="1">
                <a:solidFill>
                  <a:srgbClr val="0000FF"/>
                </a:solidFill>
              </a:rPr>
              <a:t>หมกหมุ่น</a:t>
            </a:r>
            <a:r>
              <a:rPr lang="th-TH" altLang="th-TH" sz="3200" dirty="0">
                <a:solidFill>
                  <a:srgbClr val="0000FF"/>
                </a:solidFill>
              </a:rPr>
              <a:t>, ไปปฏิบัติ  </a:t>
            </a:r>
            <a:endParaRPr lang="th-TH" altLang="th-TH" sz="3200" dirty="0"/>
          </a:p>
          <a:p>
            <a:r>
              <a:rPr lang="th-TH" altLang="th-TH" sz="3200" dirty="0"/>
              <a:t>การมีเพศสัมพันธ์นอกคู่ </a:t>
            </a:r>
            <a:r>
              <a:rPr lang="en-US" altLang="th-TH" sz="3200" dirty="0"/>
              <a:t>= </a:t>
            </a:r>
            <a:r>
              <a:rPr lang="th-TH" altLang="th-TH" sz="3200" dirty="0" smtClean="0"/>
              <a:t>ขอ</a:t>
            </a:r>
            <a:r>
              <a:rPr lang="th-TH" altLang="th-TH" sz="3200" dirty="0"/>
              <a:t>เป็นคนสุดท้าย</a:t>
            </a:r>
          </a:p>
          <a:p>
            <a:r>
              <a:rPr lang="th-TH" altLang="th-TH" sz="3200" dirty="0">
                <a:solidFill>
                  <a:srgbClr val="0000FF"/>
                </a:solidFill>
              </a:rPr>
              <a:t>ต้องซื่อสัตย์  มีคนเดียว </a:t>
            </a:r>
            <a:endParaRPr lang="th-TH" altLang="th-TH" sz="3200" dirty="0" smtClean="0">
              <a:solidFill>
                <a:srgbClr val="0000FF"/>
              </a:solidFill>
            </a:endParaRPr>
          </a:p>
          <a:p>
            <a:r>
              <a:rPr lang="th-TH" altLang="th-TH" sz="3200" dirty="0" smtClean="0">
                <a:solidFill>
                  <a:srgbClr val="FF0000"/>
                </a:solidFill>
              </a:rPr>
              <a:t>ผู้หญิงขอ </a:t>
            </a:r>
            <a:r>
              <a:rPr lang="en-US" altLang="th-TH" sz="3200" dirty="0" smtClean="0">
                <a:solidFill>
                  <a:srgbClr val="FF0000"/>
                </a:solidFill>
              </a:rPr>
              <a:t>virgin </a:t>
            </a:r>
            <a:r>
              <a:rPr lang="th-TH" altLang="th-TH" sz="3200" dirty="0" smtClean="0">
                <a:solidFill>
                  <a:srgbClr val="FF0000"/>
                </a:solidFill>
              </a:rPr>
              <a:t>ไว้ก่อน </a:t>
            </a:r>
            <a:r>
              <a:rPr lang="th-TH" altLang="th-TH" sz="3200" u="sng" dirty="0" smtClean="0">
                <a:solidFill>
                  <a:srgbClr val="FF0000"/>
                </a:solidFill>
              </a:rPr>
              <a:t>ไม่ควรเรียกร้องสิทธิเรื่องเพศเช่นเดียวกับผู้ชาย</a:t>
            </a:r>
          </a:p>
          <a:p>
            <a:pPr marL="0" indent="0">
              <a:buNone/>
            </a:pPr>
            <a:endParaRPr lang="th-TH" altLang="th-TH" sz="4000" u="sng" dirty="0">
              <a:solidFill>
                <a:srgbClr val="FF0000"/>
              </a:solidFill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6240464" y="0"/>
            <a:ext cx="51133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 algn="ctr">
              <a:buFontTx/>
              <a:buNone/>
            </a:pPr>
            <a:r>
              <a:rPr lang="th-TH" altLang="th-TH" sz="4400" u="sng" dirty="0">
                <a:solidFill>
                  <a:srgbClr val="0000FF"/>
                </a:solidFill>
              </a:rPr>
              <a:t>ชาย</a:t>
            </a:r>
          </a:p>
          <a:p>
            <a:r>
              <a:rPr lang="th-TH" altLang="th-TH" sz="3200" dirty="0">
                <a:solidFill>
                  <a:srgbClr val="0000FF"/>
                </a:solidFill>
              </a:rPr>
              <a:t>มีเพศสัมพันธ์ </a:t>
            </a:r>
            <a:r>
              <a:rPr lang="en-US" altLang="th-TH" sz="3200" dirty="0">
                <a:solidFill>
                  <a:srgbClr val="0000FF"/>
                </a:solidFill>
              </a:rPr>
              <a:t>= </a:t>
            </a:r>
            <a:r>
              <a:rPr lang="th-TH" altLang="th-TH" sz="3200" dirty="0">
                <a:solidFill>
                  <a:srgbClr val="0000FF"/>
                </a:solidFill>
              </a:rPr>
              <a:t> ต้องหาประสบการณ์ </a:t>
            </a:r>
            <a:r>
              <a:rPr lang="th-TH" altLang="th-TH" sz="3200" dirty="0" smtClean="0">
                <a:solidFill>
                  <a:srgbClr val="0000FF"/>
                </a:solidFill>
              </a:rPr>
              <a:t>เป็นเรื่องปกติ</a:t>
            </a:r>
            <a:endParaRPr lang="th-TH" altLang="th-TH" sz="3200" dirty="0">
              <a:solidFill>
                <a:srgbClr val="0000FF"/>
              </a:solidFill>
            </a:endParaRPr>
          </a:p>
          <a:p>
            <a:r>
              <a:rPr lang="th-TH" altLang="th-TH" sz="3200" dirty="0">
                <a:solidFill>
                  <a:srgbClr val="0000FF"/>
                </a:solidFill>
              </a:rPr>
              <a:t>ไม่มีเพศสัมพันธ์ </a:t>
            </a:r>
            <a:r>
              <a:rPr lang="en-US" altLang="th-TH" sz="3200" dirty="0">
                <a:solidFill>
                  <a:srgbClr val="0000FF"/>
                </a:solidFill>
              </a:rPr>
              <a:t>= </a:t>
            </a:r>
            <a:r>
              <a:rPr lang="th-TH" altLang="th-TH" sz="3200" dirty="0">
                <a:solidFill>
                  <a:srgbClr val="0000FF"/>
                </a:solidFill>
              </a:rPr>
              <a:t> </a:t>
            </a:r>
            <a:r>
              <a:rPr lang="th-TH" altLang="th-TH" sz="3200" dirty="0" smtClean="0">
                <a:solidFill>
                  <a:srgbClr val="0000FF"/>
                </a:solidFill>
              </a:rPr>
              <a:t>ไม่ปกติ</a:t>
            </a:r>
            <a:endParaRPr lang="th-TH" altLang="th-TH" sz="3200" dirty="0">
              <a:solidFill>
                <a:srgbClr val="0000FF"/>
              </a:solidFill>
            </a:endParaRPr>
          </a:p>
          <a:p>
            <a:r>
              <a:rPr lang="th-TH" altLang="th-TH" sz="2800" dirty="0"/>
              <a:t>พกถุงยาง </a:t>
            </a:r>
            <a:r>
              <a:rPr lang="en-US" altLang="th-TH" sz="2800" dirty="0"/>
              <a:t>= </a:t>
            </a:r>
            <a:r>
              <a:rPr lang="th-TH" altLang="th-TH" sz="2800" dirty="0" smtClean="0"/>
              <a:t>ยินดี ได้</a:t>
            </a:r>
            <a:r>
              <a:rPr lang="th-TH" altLang="th-TH" sz="2800" dirty="0"/>
              <a:t>ป้องกัน ท้อง โรค</a:t>
            </a:r>
          </a:p>
          <a:p>
            <a:r>
              <a:rPr lang="th-TH" altLang="th-TH" sz="3200" dirty="0">
                <a:solidFill>
                  <a:srgbClr val="0000FF"/>
                </a:solidFill>
              </a:rPr>
              <a:t>การมีเพศสัมพันธ์นอกคู่ </a:t>
            </a:r>
            <a:r>
              <a:rPr lang="en-US" altLang="th-TH" sz="3200" dirty="0">
                <a:solidFill>
                  <a:srgbClr val="0000FF"/>
                </a:solidFill>
              </a:rPr>
              <a:t>= </a:t>
            </a:r>
            <a:r>
              <a:rPr lang="th-TH" altLang="th-TH" sz="3200" dirty="0" smtClean="0">
                <a:solidFill>
                  <a:srgbClr val="0000FF"/>
                </a:solidFill>
              </a:rPr>
              <a:t>เกิดขึ้นได้ เป็นธรรมดา</a:t>
            </a:r>
          </a:p>
          <a:p>
            <a:r>
              <a:rPr lang="th-TH" altLang="th-TH" sz="3200" dirty="0" smtClean="0">
                <a:solidFill>
                  <a:srgbClr val="FF0000"/>
                </a:solidFill>
              </a:rPr>
              <a:t>ผลกระทบ</a:t>
            </a:r>
            <a:r>
              <a:rPr lang="th-TH" altLang="th-TH" sz="3200" dirty="0" smtClean="0">
                <a:solidFill>
                  <a:srgbClr val="0000FF"/>
                </a:solidFill>
              </a:rPr>
              <a:t>ต่อพฤติกรรมเสี่ยงทางเพศไม่เหมือนกัน </a:t>
            </a:r>
            <a:r>
              <a:rPr lang="th-TH" altLang="th-TH" sz="3200" dirty="0" smtClean="0">
                <a:solidFill>
                  <a:srgbClr val="FF0000"/>
                </a:solidFill>
              </a:rPr>
              <a:t>ชายน้อยกว่าหญิง</a:t>
            </a:r>
            <a:r>
              <a:rPr lang="th-TH" altLang="th-TH" sz="3200" dirty="0" smtClean="0">
                <a:solidFill>
                  <a:srgbClr val="0000FF"/>
                </a:solidFill>
              </a:rPr>
              <a:t> </a:t>
            </a:r>
            <a:r>
              <a:rPr lang="th-TH" altLang="th-TH" sz="3200" dirty="0" smtClean="0">
                <a:solidFill>
                  <a:srgbClr val="FF0000"/>
                </a:solidFill>
              </a:rPr>
              <a:t>ไม่ท้อง สังคมอคติต่างกัน</a:t>
            </a:r>
            <a:endParaRPr lang="th-TH" altLang="th-TH" sz="3200" dirty="0">
              <a:solidFill>
                <a:srgbClr val="FF0000"/>
              </a:solidFill>
            </a:endParaRPr>
          </a:p>
          <a:p>
            <a:r>
              <a:rPr lang="th-TH" altLang="th-TH" u="sng" dirty="0" smtClean="0">
                <a:solidFill>
                  <a:srgbClr val="FF0000"/>
                </a:solidFill>
              </a:rPr>
              <a:t>หากรักนวลเป็นเรื่องดี ควรทำทั้ง </a:t>
            </a:r>
            <a:r>
              <a:rPr lang="en-US" altLang="th-TH" u="sng" dirty="0" smtClean="0">
                <a:solidFill>
                  <a:srgbClr val="FF0000"/>
                </a:solidFill>
              </a:rPr>
              <a:t>2 </a:t>
            </a:r>
            <a:r>
              <a:rPr lang="th-TH" altLang="th-TH" u="sng" dirty="0" smtClean="0">
                <a:solidFill>
                  <a:srgbClr val="FF0000"/>
                </a:solidFill>
              </a:rPr>
              <a:t>ฝ่าย </a:t>
            </a:r>
            <a:r>
              <a:rPr lang="en-US" altLang="th-TH" u="sng" dirty="0" smtClean="0">
                <a:solidFill>
                  <a:srgbClr val="FF0000"/>
                </a:solidFill>
              </a:rPr>
              <a:t>?</a:t>
            </a:r>
            <a:endParaRPr lang="th-TH" altLang="th-TH" u="sng" dirty="0">
              <a:solidFill>
                <a:srgbClr val="FF0000"/>
              </a:solidFill>
            </a:endParaRPr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6167438" y="260350"/>
            <a:ext cx="0" cy="64087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89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2746376" y="188913"/>
            <a:ext cx="7921625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3225" indent="-403225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1225550" indent="-53340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797050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2292350" indent="-381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787650" indent="-3810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324485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370205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415925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461645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th-TH" altLang="th-TH" sz="4800" u="sng"/>
              <a:t>ทัศนะเรื่องเพศ</a:t>
            </a:r>
          </a:p>
          <a:p>
            <a:pPr>
              <a:spcBef>
                <a:spcPct val="10000"/>
              </a:spcBef>
            </a:pPr>
            <a:r>
              <a:rPr lang="th-TH" altLang="th-TH" sz="3600">
                <a:solidFill>
                  <a:srgbClr val="0000FF"/>
                </a:solidFill>
              </a:rPr>
              <a:t>แตกต่างระหว่างบุคคล</a:t>
            </a:r>
          </a:p>
          <a:p>
            <a:pPr lvl="1">
              <a:spcBef>
                <a:spcPct val="10000"/>
              </a:spcBef>
            </a:pPr>
            <a:r>
              <a:rPr lang="th-TH" altLang="th-TH">
                <a:solidFill>
                  <a:srgbClr val="0000FF"/>
                </a:solidFill>
              </a:rPr>
              <a:t>การเรียนรู้/การหล่อหลอม</a:t>
            </a:r>
          </a:p>
          <a:p>
            <a:pPr>
              <a:spcBef>
                <a:spcPct val="10000"/>
              </a:spcBef>
            </a:pPr>
            <a:r>
              <a:rPr lang="th-TH" altLang="th-TH" sz="3600">
                <a:solidFill>
                  <a:srgbClr val="CC0000"/>
                </a:solidFill>
              </a:rPr>
              <a:t>แตกต่างในตัวคนๆ เดียว</a:t>
            </a:r>
          </a:p>
          <a:p>
            <a:pPr lvl="1">
              <a:spcBef>
                <a:spcPct val="10000"/>
              </a:spcBef>
            </a:pPr>
            <a:r>
              <a:rPr lang="th-TH" altLang="th-TH">
                <a:solidFill>
                  <a:srgbClr val="CC0000"/>
                </a:solidFill>
              </a:rPr>
              <a:t>เพศ, วัย, สถานภาพ</a:t>
            </a:r>
          </a:p>
          <a:p>
            <a:pPr lvl="1">
              <a:spcBef>
                <a:spcPct val="10000"/>
              </a:spcBef>
            </a:pPr>
            <a:r>
              <a:rPr lang="th-TH" altLang="th-TH">
                <a:solidFill>
                  <a:srgbClr val="CC0000"/>
                </a:solidFill>
              </a:rPr>
              <a:t>ความสัมพันธ์ที่มีต่อกัน</a:t>
            </a:r>
          </a:p>
          <a:p>
            <a:pPr lvl="1">
              <a:spcBef>
                <a:spcPct val="10000"/>
              </a:spcBef>
            </a:pPr>
            <a:r>
              <a:rPr lang="th-TH" altLang="th-TH">
                <a:solidFill>
                  <a:srgbClr val="CC0000"/>
                </a:solidFill>
              </a:rPr>
              <a:t>เวลา, สถานที่</a:t>
            </a:r>
          </a:p>
          <a:p>
            <a:pPr>
              <a:spcBef>
                <a:spcPct val="10000"/>
              </a:spcBef>
            </a:pPr>
            <a:r>
              <a:rPr lang="th-TH" altLang="th-TH" sz="3600">
                <a:solidFill>
                  <a:srgbClr val="006600"/>
                </a:solidFill>
              </a:rPr>
              <a:t>เปลี่ยนได้</a:t>
            </a:r>
          </a:p>
          <a:p>
            <a:pPr>
              <a:spcBef>
                <a:spcPct val="10000"/>
              </a:spcBef>
            </a:pPr>
            <a:r>
              <a:rPr lang="th-TH" altLang="th-TH" sz="3600">
                <a:solidFill>
                  <a:srgbClr val="006600"/>
                </a:solidFill>
              </a:rPr>
              <a:t>การเปลี่ยนแปลงจะเริ่มต้นที่ไหน</a:t>
            </a:r>
          </a:p>
          <a:p>
            <a:pPr lvl="1">
              <a:spcBef>
                <a:spcPct val="10000"/>
              </a:spcBef>
            </a:pPr>
            <a:r>
              <a:rPr lang="th-TH" altLang="th-TH">
                <a:solidFill>
                  <a:srgbClr val="006600"/>
                </a:solidFill>
              </a:rPr>
              <a:t>ระดับบุคคล/ระดับสังคม-โครงสร้าง</a:t>
            </a:r>
          </a:p>
        </p:txBody>
      </p:sp>
    </p:spTree>
    <p:extLst>
      <p:ext uri="{BB962C8B-B14F-4D97-AF65-F5344CB8AC3E}">
        <p14:creationId xmlns:p14="http://schemas.microsoft.com/office/powerpoint/2010/main" val="364895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189" y="1"/>
            <a:ext cx="7616825" cy="765175"/>
          </a:xfrm>
          <a:solidFill>
            <a:srgbClr val="FF66FF"/>
          </a:solidFill>
          <a:ln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h-TH" altLang="th-TH" i="1"/>
              <a:t>การปรับใช้มุมมองหญิงชายในเรื่องเพศ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836614"/>
            <a:ext cx="9288462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10000"/>
              </a:spcBef>
            </a:pPr>
            <a:r>
              <a:rPr lang="th-TH" altLang="th-TH" sz="3900">
                <a:solidFill>
                  <a:srgbClr val="0000FF"/>
                </a:solidFill>
              </a:rPr>
              <a:t>เข้าใจที่มา</a:t>
            </a:r>
            <a:r>
              <a:rPr lang="th-TH" altLang="th-TH" sz="3900"/>
              <a:t>ของ คติ / กรอบ/ บรรทัดฐานเรื่องเพศในสังคม</a:t>
            </a:r>
          </a:p>
          <a:p>
            <a:pPr>
              <a:spcBef>
                <a:spcPct val="10000"/>
              </a:spcBef>
            </a:pPr>
            <a:r>
              <a:rPr lang="th-TH" altLang="th-TH" sz="3900"/>
              <a:t>หาแนวทางการสร้างความเข้าใจเพื่อ</a:t>
            </a:r>
            <a:r>
              <a:rPr lang="th-TH" altLang="th-TH" sz="3900">
                <a:solidFill>
                  <a:srgbClr val="0000FF"/>
                </a:solidFill>
              </a:rPr>
              <a:t>ลดมายาคติ/อคติ</a:t>
            </a:r>
            <a:r>
              <a:rPr lang="th-TH" altLang="th-TH" sz="3900"/>
              <a:t>ในเรื่องเพศต่อหญิง/ชาย</a:t>
            </a:r>
          </a:p>
          <a:p>
            <a:pPr>
              <a:spcBef>
                <a:spcPct val="10000"/>
              </a:spcBef>
            </a:pPr>
            <a:r>
              <a:rPr lang="th-TH" altLang="th-TH" sz="3900"/>
              <a:t>การ</a:t>
            </a:r>
            <a:r>
              <a:rPr lang="th-TH" altLang="th-TH" sz="3900">
                <a:solidFill>
                  <a:srgbClr val="0000FF"/>
                </a:solidFill>
              </a:rPr>
              <a:t>ให้ความหมายใหม่</a:t>
            </a:r>
            <a:r>
              <a:rPr lang="th-TH" altLang="th-TH" sz="3900"/>
              <a:t>ของบทบาทความสัมพันธ์ของหญิงชาย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752600" y="3810000"/>
            <a:ext cx="853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pPr>
              <a:spcBef>
                <a:spcPct val="10000"/>
              </a:spcBef>
              <a:buClr>
                <a:srgbClr val="0000FF"/>
              </a:buClr>
            </a:pPr>
            <a:r>
              <a:rPr lang="th-TH" altLang="th-TH" sz="3900"/>
              <a:t>การส่งเสริม</a:t>
            </a:r>
            <a:r>
              <a:rPr lang="th-TH" altLang="th-TH" sz="3900">
                <a:solidFill>
                  <a:srgbClr val="0000FF"/>
                </a:solidFill>
              </a:rPr>
              <a:t>ความเชื่อ/ค่านิยมที่สนับสนุนการรับผิดชอบ</a:t>
            </a:r>
            <a:r>
              <a:rPr lang="th-TH" altLang="th-TH" sz="3900"/>
              <a:t>ร่วมกันในเรื่องความสัมพันธ์ทางเพศ</a:t>
            </a:r>
          </a:p>
          <a:p>
            <a:pPr>
              <a:spcBef>
                <a:spcPct val="10000"/>
              </a:spcBef>
              <a:buClr>
                <a:srgbClr val="0000FF"/>
              </a:buClr>
            </a:pPr>
            <a:r>
              <a:rPr lang="th-TH" altLang="th-TH" sz="3900">
                <a:solidFill>
                  <a:srgbClr val="0000FF"/>
                </a:solidFill>
              </a:rPr>
              <a:t>สร้างสภาพแวดล้อม</a:t>
            </a:r>
            <a:r>
              <a:rPr lang="th-TH" altLang="th-TH" sz="3900"/>
              <a:t>ที่เอื้ออำนวยให้หญิงชายสามารถเผชิญสถานการณ์วิถีชีวิตทางเพศของตัวเองได้</a:t>
            </a:r>
          </a:p>
        </p:txBody>
      </p:sp>
    </p:spTree>
    <p:extLst>
      <p:ext uri="{BB962C8B-B14F-4D97-AF65-F5344CB8AC3E}">
        <p14:creationId xmlns:p14="http://schemas.microsoft.com/office/powerpoint/2010/main" val="12281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3712" y="204774"/>
            <a:ext cx="10515600" cy="1325563"/>
          </a:xfrm>
        </p:spPr>
        <p:txBody>
          <a:bodyPr>
            <a:normAutofit/>
          </a:bodyPr>
          <a:lstStyle/>
          <a:p>
            <a:r>
              <a:rPr lang="th-TH" sz="7200" dirty="0" smtClean="0"/>
              <a:t>สิ่งที่จะทำต่อไป</a:t>
            </a:r>
            <a:r>
              <a:rPr lang="en-US" sz="7200" dirty="0" smtClean="0"/>
              <a:t>…</a:t>
            </a:r>
            <a:endParaRPr lang="th-TH" sz="7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4320" y="1779905"/>
            <a:ext cx="11536680" cy="4351338"/>
          </a:xfrm>
        </p:spPr>
        <p:txBody>
          <a:bodyPr>
            <a:noAutofit/>
          </a:bodyPr>
          <a:lstStyle/>
          <a:p>
            <a:pPr lvl="0"/>
            <a:r>
              <a:rPr lang="th-TH" sz="4400" dirty="0">
                <a:solidFill>
                  <a:prstClr val="black"/>
                </a:solidFill>
              </a:rPr>
              <a:t>ครูต้องนำเรื่องสู่ห้องเรียน </a:t>
            </a:r>
            <a:r>
              <a:rPr lang="th-TH" sz="4400" dirty="0">
                <a:solidFill>
                  <a:srgbClr val="FF0000"/>
                </a:solidFill>
              </a:rPr>
              <a:t>ต้องมีเครื่องมือ มีตัวชี้วัด ประกาศกระทรวงฯ พัฒนา </a:t>
            </a:r>
            <a:r>
              <a:rPr lang="en-US" sz="4400" u="sng" dirty="0">
                <a:solidFill>
                  <a:srgbClr val="FF0000"/>
                </a:solidFill>
              </a:rPr>
              <a:t>HOW TO</a:t>
            </a:r>
            <a:endParaRPr lang="th-TH" sz="4400" u="sng" dirty="0">
              <a:solidFill>
                <a:srgbClr val="FF0000"/>
              </a:solidFill>
            </a:endParaRPr>
          </a:p>
          <a:p>
            <a:r>
              <a:rPr lang="th-TH" sz="4400" dirty="0" smtClean="0"/>
              <a:t>ครู กับ </a:t>
            </a:r>
            <a:r>
              <a:rPr lang="th-TH" sz="4400" dirty="0" err="1" smtClean="0"/>
              <a:t>ศน</a:t>
            </a:r>
            <a:r>
              <a:rPr lang="en-US" sz="4400" dirty="0" smtClean="0"/>
              <a:t>. </a:t>
            </a:r>
            <a:r>
              <a:rPr lang="th-TH" sz="4400" dirty="0" smtClean="0"/>
              <a:t>ต้องร่วมมือให้เด็กได้เรียนวิชาชีวิตเพื่อ</a:t>
            </a:r>
            <a:r>
              <a:rPr lang="th-TH" sz="4400" u="sng" dirty="0" smtClean="0">
                <a:solidFill>
                  <a:srgbClr val="FF0000"/>
                </a:solidFill>
              </a:rPr>
              <a:t>สร้างภูมิคุ้มกัน</a:t>
            </a:r>
            <a:r>
              <a:rPr lang="th-TH" sz="4400" dirty="0" smtClean="0"/>
              <a:t>สำหรับเด็ก เพื่อช่วยให้ปลอดภัย</a:t>
            </a:r>
          </a:p>
          <a:p>
            <a:r>
              <a:rPr lang="th-TH" sz="4400" dirty="0" smtClean="0"/>
              <a:t>หาพื้นที่เรียนรู้เรื่องเพศวิถีศึกษา และมี </a:t>
            </a:r>
            <a:r>
              <a:rPr lang="th-TH" sz="4400" dirty="0" err="1" smtClean="0"/>
              <a:t>ศน</a:t>
            </a:r>
            <a:r>
              <a:rPr lang="en-US" sz="4400" dirty="0" smtClean="0"/>
              <a:t>.</a:t>
            </a:r>
            <a:r>
              <a:rPr lang="th-TH" sz="4400" dirty="0" smtClean="0"/>
              <a:t> ช่วยชี้แนะ </a:t>
            </a:r>
            <a:r>
              <a:rPr lang="th-TH" sz="4400" dirty="0" smtClean="0">
                <a:solidFill>
                  <a:srgbClr val="FF0000"/>
                </a:solidFill>
              </a:rPr>
              <a:t>ข้อจำกัดคือเวลา ต้องบริหารจัดการเวลา และครูต้องเต็มใจ </a:t>
            </a:r>
            <a:r>
              <a:rPr lang="th-TH" sz="4400" dirty="0" err="1" smtClean="0">
                <a:solidFill>
                  <a:srgbClr val="FF0000"/>
                </a:solidFill>
              </a:rPr>
              <a:t>ศน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r>
              <a:rPr lang="th-TH" sz="4400" dirty="0" smtClean="0">
                <a:solidFill>
                  <a:srgbClr val="FF0000"/>
                </a:solidFill>
              </a:rPr>
              <a:t>ต้องช่วย</a:t>
            </a:r>
          </a:p>
          <a:p>
            <a:r>
              <a:rPr lang="th-TH" sz="4400" dirty="0" smtClean="0"/>
              <a:t>หาคู่มือครู คู่มือ </a:t>
            </a:r>
            <a:r>
              <a:rPr lang="th-TH" sz="4400" dirty="0" err="1" smtClean="0"/>
              <a:t>ศน</a:t>
            </a:r>
            <a:r>
              <a:rPr lang="en-US" sz="4400" dirty="0" smtClean="0"/>
              <a:t>. </a:t>
            </a:r>
            <a:r>
              <a:rPr lang="th-TH" sz="4000" dirty="0" err="1" smtClean="0">
                <a:solidFill>
                  <a:srgbClr val="FF0000"/>
                </a:solidFill>
              </a:rPr>
              <a:t>ศน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r>
              <a:rPr lang="th-TH" sz="4000" dirty="0" smtClean="0">
                <a:solidFill>
                  <a:srgbClr val="FF0000"/>
                </a:solidFill>
              </a:rPr>
              <a:t> จะเป็น </a:t>
            </a:r>
            <a:r>
              <a:rPr lang="en-US" sz="4000" dirty="0" smtClean="0">
                <a:solidFill>
                  <a:srgbClr val="FF0000"/>
                </a:solidFill>
              </a:rPr>
              <a:t>Coordinator </a:t>
            </a:r>
            <a:r>
              <a:rPr lang="th-TH" sz="4000" dirty="0" smtClean="0">
                <a:solidFill>
                  <a:srgbClr val="FF0000"/>
                </a:solidFill>
              </a:rPr>
              <a:t>ที่ดี</a:t>
            </a:r>
          </a:p>
        </p:txBody>
      </p:sp>
    </p:spTree>
    <p:extLst>
      <p:ext uri="{BB962C8B-B14F-4D97-AF65-F5344CB8AC3E}">
        <p14:creationId xmlns:p14="http://schemas.microsoft.com/office/powerpoint/2010/main" val="24107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899" cy="42242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81461" y="2530698"/>
            <a:ext cx="4810539" cy="412189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u="sng" dirty="0" smtClean="0">
                <a:solidFill>
                  <a:schemeClr val="bg1"/>
                </a:solidFill>
              </a:rPr>
              <a:t>มาตรา ๕</a:t>
            </a:r>
            <a:r>
              <a:rPr lang="th-TH" sz="2000" b="1" dirty="0" smtClean="0">
                <a:solidFill>
                  <a:schemeClr val="bg1"/>
                </a:solidFill>
              </a:rPr>
              <a:t> สิทธิตัดสินใจด้วยตนเอง สิทธิ</a:t>
            </a:r>
            <a:r>
              <a:rPr lang="th-TH" sz="2000" b="1" spc="-80" dirty="0" smtClean="0">
                <a:solidFill>
                  <a:schemeClr val="bg1"/>
                </a:solidFill>
              </a:rPr>
              <a:t>ได้รับข้อมูลและบริการด้านอนามัยเจริญพันธุ์ </a:t>
            </a:r>
            <a:r>
              <a:rPr lang="th-TH" sz="2000" b="1" dirty="0" smtClean="0">
                <a:solidFill>
                  <a:schemeClr val="bg1"/>
                </a:solidFill>
              </a:rPr>
              <a:t>อย่างเป็นความลับ และได้รับสวัสดิการสังคมครบถ้วน</a:t>
            </a:r>
          </a:p>
          <a:p>
            <a:pPr algn="ctr"/>
            <a:endParaRPr lang="th-TH" sz="2000" b="1" u="sng" dirty="0" smtClean="0">
              <a:solidFill>
                <a:schemeClr val="bg1"/>
              </a:solidFill>
            </a:endParaRPr>
          </a:p>
          <a:p>
            <a:pPr algn="ctr"/>
            <a:r>
              <a:rPr lang="th-TH" sz="2000" b="1" u="sng" dirty="0" smtClean="0">
                <a:solidFill>
                  <a:schemeClr val="bg1"/>
                </a:solidFill>
              </a:rPr>
              <a:t>มาตรา ๖ </a:t>
            </a:r>
            <a:r>
              <a:rPr lang="th-TH" sz="2000" b="1" dirty="0" smtClean="0">
                <a:solidFill>
                  <a:schemeClr val="bg1"/>
                </a:solidFill>
              </a:rPr>
              <a:t>สถานศึกษาจัดการสอนเพศวิถีศึกษา จัดหาและพัฒนาครูผู้สอน รวมทั้งให้บริการปรึกษาในเรื่องการป้องกันและแก้ไขปัญหาการตั้งครรภ์ ระบบการดูแลช่วยเหลือกรณีตั้งครรภ์ให้ได้รับการศึกษาที่เหมาะสมและต่อเนื่อง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7559899" y="1693572"/>
            <a:ext cx="1171977" cy="837126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77650" y="816409"/>
            <a:ext cx="3221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พ.ร.บ.การป้องกันและแก้ปัญหาการตั้งครรภ์</a:t>
            </a:r>
          </a:p>
          <a:p>
            <a:r>
              <a:rPr lang="th-TH" sz="3600" b="1" dirty="0" smtClean="0"/>
              <a:t>ในวัยรุ่น ๒๕๕๙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53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5029200" y="1371600"/>
            <a:ext cx="525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r>
              <a:rPr lang="th-TH" altLang="th-TH" sz="2800" b="1" i="1">
                <a:solidFill>
                  <a:srgbClr val="6633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	“การเรียนรู้”…. เกิดขึ้นจากกิจกรรม</a:t>
            </a:r>
          </a:p>
          <a:p>
            <a:pPr algn="r" eaLnBrk="0" hangingPunct="0"/>
            <a:r>
              <a:rPr lang="th-TH" altLang="th-TH" sz="2800" b="1" i="1">
                <a:solidFill>
                  <a:srgbClr val="6633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ที่ส่งเสริมให้ผู้เรียนสามารถ</a:t>
            </a:r>
            <a:r>
              <a:rPr lang="th-TH" altLang="th-TH" sz="2800" b="1" i="1">
                <a:solidFill>
                  <a:srgbClr val="FF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ใช้ประสบการณ์เดิม</a:t>
            </a:r>
            <a:endParaRPr lang="th-TH" altLang="th-TH" sz="2800" b="1" i="1">
              <a:solidFill>
                <a:srgbClr val="663300"/>
              </a:solidFill>
              <a:latin typeface="Times New Roman" panose="02020603050405020304" pitchFamily="18" charset="0"/>
              <a:cs typeface="BrowalliaUPC" panose="020B0604020202020204" pitchFamily="34" charset="-34"/>
            </a:endParaRPr>
          </a:p>
          <a:p>
            <a:pPr algn="r" eaLnBrk="0" hangingPunct="0"/>
            <a:r>
              <a:rPr lang="th-TH" altLang="th-TH" sz="2800" b="1" i="1">
                <a:solidFill>
                  <a:srgbClr val="6633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ในการทำความเข้าใจสถานการณ์ปัจจุบัน</a:t>
            </a:r>
          </a:p>
          <a:p>
            <a:pPr algn="r" eaLnBrk="0" hangingPunct="0"/>
            <a:r>
              <a:rPr lang="th-TH" altLang="th-TH" sz="2800" b="1" i="1">
                <a:solidFill>
                  <a:srgbClr val="6633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เพื่อ</a:t>
            </a:r>
            <a:r>
              <a:rPr lang="th-TH" altLang="th-TH" sz="2800" b="1" i="1">
                <a:solidFill>
                  <a:srgbClr val="FF33CC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สร้างการเรียนรู้ใหม่ </a:t>
            </a:r>
            <a:r>
              <a:rPr lang="th-TH" altLang="th-TH" sz="2800" b="1" i="1">
                <a:solidFill>
                  <a:srgbClr val="6633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และ</a:t>
            </a:r>
          </a:p>
          <a:p>
            <a:pPr algn="r" eaLnBrk="0" hangingPunct="0"/>
            <a:r>
              <a:rPr lang="th-TH" altLang="th-TH" sz="2800" b="1" i="1">
                <a:solidFill>
                  <a:srgbClr val="6633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เพื่อปรับกระบวนการตัดสินใจ</a:t>
            </a:r>
          </a:p>
          <a:p>
            <a:pPr algn="r" eaLnBrk="0" hangingPunct="0"/>
            <a:r>
              <a:rPr lang="th-TH" altLang="th-TH" sz="2800" b="1" i="1">
                <a:solidFill>
                  <a:srgbClr val="6633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ในการทำหรือไม่ทำ...ในครั้งต่อไป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1" y="228600"/>
            <a:ext cx="8512175" cy="838200"/>
          </a:xfrm>
          <a:noFill/>
          <a:ln>
            <a:solidFill>
              <a:srgbClr val="993300"/>
            </a:solidFill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th-TH" altLang="th-TH" i="1"/>
              <a:t>กระบวนการเรียนรู้ที่มีประสิทธิภาพ:</a:t>
            </a:r>
          </a:p>
        </p:txBody>
      </p:sp>
      <p:sp>
        <p:nvSpPr>
          <p:cNvPr id="453636" name="Rectangle 4"/>
          <p:cNvSpPr>
            <a:spLocks noGrp="1" noChangeArrowheads="1"/>
          </p:cNvSpPr>
          <p:nvPr>
            <p:ph idx="1"/>
          </p:nvPr>
        </p:nvSpPr>
        <p:spPr>
          <a:xfrm>
            <a:off x="1524001" y="3213100"/>
            <a:ext cx="6011863" cy="3043238"/>
          </a:xfrm>
          <a:noFill/>
          <a:ln/>
        </p:spPr>
        <p:txBody>
          <a:bodyPr/>
          <a:lstStyle/>
          <a:p>
            <a:pPr marL="388938" indent="-388938">
              <a:spcBef>
                <a:spcPct val="0"/>
              </a:spcBef>
              <a:buNone/>
            </a:pPr>
            <a:r>
              <a:rPr lang="th-TH" altLang="th-TH" i="1">
                <a:solidFill>
                  <a:srgbClr val="0000FF"/>
                </a:solidFill>
              </a:rPr>
              <a:t>๑. ลงมือทำกิจกรรม</a:t>
            </a:r>
          </a:p>
          <a:p>
            <a:pPr marL="388938" indent="-388938">
              <a:spcBef>
                <a:spcPct val="0"/>
              </a:spcBef>
              <a:buNone/>
            </a:pPr>
            <a:r>
              <a:rPr lang="th-TH" altLang="th-TH" i="1">
                <a:solidFill>
                  <a:srgbClr val="0000FF"/>
                </a:solidFill>
              </a:rPr>
              <a:t>๒. สะท้อนประสบการณ์การเรียนรู้</a:t>
            </a:r>
          </a:p>
          <a:p>
            <a:pPr marL="388938" indent="-388938">
              <a:spcBef>
                <a:spcPct val="0"/>
              </a:spcBef>
              <a:buNone/>
            </a:pPr>
            <a:r>
              <a:rPr lang="th-TH" altLang="th-TH" i="1">
                <a:solidFill>
                  <a:srgbClr val="0000FF"/>
                </a:solidFill>
              </a:rPr>
              <a:t>๓. วิเคราะห์สิ่งที่ได้เรียนรู้</a:t>
            </a:r>
          </a:p>
          <a:p>
            <a:pPr marL="388938" indent="-388938">
              <a:spcBef>
                <a:spcPct val="0"/>
              </a:spcBef>
              <a:buNone/>
            </a:pPr>
            <a:r>
              <a:rPr lang="th-TH" altLang="th-TH" i="1">
                <a:solidFill>
                  <a:srgbClr val="0000FF"/>
                </a:solidFill>
              </a:rPr>
              <a:t>๔. คิดถึงการประยุกต์ใช้กับสถานการณ์อื่นๆ ในอนาคต</a:t>
            </a:r>
          </a:p>
        </p:txBody>
      </p:sp>
      <p:grpSp>
        <p:nvGrpSpPr>
          <p:cNvPr id="453637" name="Group 5"/>
          <p:cNvGrpSpPr>
            <a:grpSpLocks/>
          </p:cNvGrpSpPr>
          <p:nvPr/>
        </p:nvGrpSpPr>
        <p:grpSpPr bwMode="auto">
          <a:xfrm>
            <a:off x="1774825" y="1125538"/>
            <a:ext cx="3429000" cy="2209800"/>
            <a:chOff x="2976" y="2736"/>
            <a:chExt cx="1920" cy="1152"/>
          </a:xfrm>
        </p:grpSpPr>
        <p:sp>
          <p:nvSpPr>
            <p:cNvPr id="453638" name="Oval 6"/>
            <p:cNvSpPr>
              <a:spLocks noChangeArrowheads="1"/>
            </p:cNvSpPr>
            <p:nvPr/>
          </p:nvSpPr>
          <p:spPr bwMode="auto">
            <a:xfrm>
              <a:off x="3360" y="2880"/>
              <a:ext cx="1008" cy="864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53639" name="Rectangle 7"/>
            <p:cNvSpPr>
              <a:spLocks noChangeArrowheads="1"/>
            </p:cNvSpPr>
            <p:nvPr/>
          </p:nvSpPr>
          <p:spPr bwMode="auto">
            <a:xfrm>
              <a:off x="3456" y="2736"/>
              <a:ext cx="9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th-TH" sz="2400" b="1">
                  <a:solidFill>
                    <a:srgbClr val="663300"/>
                  </a:solidFill>
                  <a:latin typeface="Jester" pitchFamily="2" charset="0"/>
                </a:rPr>
                <a:t>Do</a:t>
              </a:r>
              <a:endParaRPr lang="th-TH" altLang="th-TH" sz="2400" b="1">
                <a:solidFill>
                  <a:srgbClr val="663300"/>
                </a:solidFill>
                <a:latin typeface="Jester" pitchFamily="2" charset="0"/>
              </a:endParaRPr>
            </a:p>
          </p:txBody>
        </p:sp>
        <p:sp>
          <p:nvSpPr>
            <p:cNvPr id="453640" name="Rectangle 8"/>
            <p:cNvSpPr>
              <a:spLocks noChangeArrowheads="1"/>
            </p:cNvSpPr>
            <p:nvPr/>
          </p:nvSpPr>
          <p:spPr bwMode="auto">
            <a:xfrm>
              <a:off x="3984" y="3168"/>
              <a:ext cx="9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th-TH" sz="2400" b="1">
                  <a:solidFill>
                    <a:srgbClr val="663300"/>
                  </a:solidFill>
                  <a:latin typeface="Jester" pitchFamily="2" charset="0"/>
                </a:rPr>
                <a:t>Reflect</a:t>
              </a:r>
              <a:endParaRPr lang="th-TH" altLang="th-TH" sz="2400" b="1">
                <a:solidFill>
                  <a:srgbClr val="663300"/>
                </a:solidFill>
                <a:latin typeface="Jester" pitchFamily="2" charset="0"/>
              </a:endParaRPr>
            </a:p>
          </p:txBody>
        </p:sp>
        <p:sp>
          <p:nvSpPr>
            <p:cNvPr id="453641" name="Rectangle 9"/>
            <p:cNvSpPr>
              <a:spLocks noChangeArrowheads="1"/>
            </p:cNvSpPr>
            <p:nvPr/>
          </p:nvSpPr>
          <p:spPr bwMode="auto">
            <a:xfrm>
              <a:off x="3408" y="3552"/>
              <a:ext cx="9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th-TH" sz="2400" b="1">
                  <a:solidFill>
                    <a:srgbClr val="663300"/>
                  </a:solidFill>
                  <a:latin typeface="Jester" pitchFamily="2" charset="0"/>
                </a:rPr>
                <a:t>Analyze</a:t>
              </a:r>
              <a:endParaRPr lang="th-TH" altLang="th-TH" sz="2400" b="1">
                <a:solidFill>
                  <a:srgbClr val="663300"/>
                </a:solidFill>
                <a:latin typeface="Jester" pitchFamily="2" charset="0"/>
              </a:endParaRPr>
            </a:p>
          </p:txBody>
        </p:sp>
        <p:sp>
          <p:nvSpPr>
            <p:cNvPr id="453642" name="Rectangle 10"/>
            <p:cNvSpPr>
              <a:spLocks noChangeArrowheads="1"/>
            </p:cNvSpPr>
            <p:nvPr/>
          </p:nvSpPr>
          <p:spPr bwMode="auto">
            <a:xfrm>
              <a:off x="2976" y="3120"/>
              <a:ext cx="9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th-TH" sz="2400" b="1">
                  <a:solidFill>
                    <a:srgbClr val="663300"/>
                  </a:solidFill>
                  <a:latin typeface="Jester" pitchFamily="2" charset="0"/>
                </a:rPr>
                <a:t>Apply</a:t>
              </a:r>
              <a:endParaRPr lang="th-TH" altLang="th-TH" sz="2400" b="1">
                <a:solidFill>
                  <a:srgbClr val="663300"/>
                </a:solidFill>
                <a:latin typeface="Jester" pitchFamily="2" charset="0"/>
              </a:endParaRPr>
            </a:p>
          </p:txBody>
        </p:sp>
      </p:grpSp>
      <p:grpSp>
        <p:nvGrpSpPr>
          <p:cNvPr id="453643" name="Group 11"/>
          <p:cNvGrpSpPr>
            <a:grpSpLocks/>
          </p:cNvGrpSpPr>
          <p:nvPr/>
        </p:nvGrpSpPr>
        <p:grpSpPr bwMode="auto">
          <a:xfrm>
            <a:off x="6477000" y="4876800"/>
            <a:ext cx="3803650" cy="1143000"/>
            <a:chOff x="960" y="624"/>
            <a:chExt cx="3980" cy="1868"/>
          </a:xfrm>
        </p:grpSpPr>
        <p:pic>
          <p:nvPicPr>
            <p:cNvPr id="453644" name="Picture 12" descr="BS00554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960"/>
              <a:ext cx="1755" cy="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645" name="Picture 13" descr="j00787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864"/>
              <a:ext cx="757" cy="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646" name="Picture 14" descr="j00787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624"/>
              <a:ext cx="716" cy="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21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3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3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AutoShape 2"/>
          <p:cNvSpPr>
            <a:spLocks noChangeArrowheads="1"/>
          </p:cNvSpPr>
          <p:nvPr/>
        </p:nvSpPr>
        <p:spPr bwMode="auto">
          <a:xfrm>
            <a:off x="4038600" y="1492250"/>
            <a:ext cx="3581400" cy="2927350"/>
          </a:xfrm>
          <a:prstGeom prst="hexagon">
            <a:avLst>
              <a:gd name="adj" fmla="val 30586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th-TH" sz="4000" b="1">
                <a:cs typeface="BrowalliaUPC" panose="020B0604020202020204" pitchFamily="34" charset="-34"/>
              </a:rPr>
              <a:t>องค์ประกอบ</a:t>
            </a:r>
          </a:p>
          <a:p>
            <a:pPr algn="ctr"/>
            <a:r>
              <a:rPr lang="th-TH" altLang="th-TH" sz="4000" b="1">
                <a:cs typeface="BrowalliaUPC" panose="020B0604020202020204" pitchFamily="34" charset="-34"/>
              </a:rPr>
              <a:t>ที่ส่งเสริม</a:t>
            </a:r>
          </a:p>
          <a:p>
            <a:pPr algn="ctr"/>
            <a:r>
              <a:rPr lang="th-TH" altLang="th-TH" sz="4000" b="1">
                <a:cs typeface="BrowalliaUPC" panose="020B0604020202020204" pitchFamily="34" charset="-34"/>
              </a:rPr>
              <a:t>การเรียนรู้</a:t>
            </a: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1981200" y="4343401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cs typeface="BrowalliaUPC" panose="020B0604020202020204" pitchFamily="34" charset="-34"/>
              </a:rPr>
              <a:t>ความรู้สึกปลอดภัย </a:t>
            </a: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Safety)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6705600" y="4419601"/>
            <a:ext cx="3124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th-TH" sz="3600" b="1">
                <a:latin typeface="Browallia New" panose="020B0604020202020204" pitchFamily="34" charset="-34"/>
                <a:cs typeface="BrowalliaUPC" panose="020B0604020202020204" pitchFamily="34" charset="-34"/>
              </a:rPr>
              <a:t>การได้รับการเคารพ</a:t>
            </a:r>
          </a:p>
          <a:p>
            <a:pPr algn="ctr"/>
            <a:r>
              <a:rPr lang="en-US" altLang="th-TH" sz="3600" b="1">
                <a:latin typeface="Browallia New" panose="020B0604020202020204" pitchFamily="34" charset="-34"/>
                <a:cs typeface="BrowalliaUPC" panose="020B0604020202020204" pitchFamily="34" charset="-34"/>
              </a:rPr>
              <a:t>(Respect)</a:t>
            </a:r>
            <a:endParaRPr lang="th-TH" altLang="th-TH" sz="3600" b="1">
              <a:latin typeface="Browallia New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2362200" y="838201"/>
            <a:ext cx="251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ความเกี่ยวข้อง 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Relevancy)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6934200" y="762001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cs typeface="BrowalliaUPC" panose="020B0604020202020204" pitchFamily="34" charset="-34"/>
              </a:rPr>
              <a:t>นำไปใช้ได้ </a:t>
            </a: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Immediacy)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1905000" y="2590801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cs typeface="BrowalliaUPC" panose="020B0604020202020204" pitchFamily="34" charset="-34"/>
              </a:rPr>
              <a:t>มีส่วนร่วม </a:t>
            </a: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Engagement)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7620000" y="2438401"/>
            <a:ext cx="281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ความเป็นส่วนหนี่ง 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Inclusion)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1524000" y="5589588"/>
            <a:ext cx="9144000" cy="6397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r>
              <a:rPr lang="th-TH" altLang="th-TH" sz="4000"/>
              <a:t>การเรียนรู้แบบผู้เรียนเป็นศูนย์กลาง (</a:t>
            </a:r>
            <a:r>
              <a:rPr lang="en-US" altLang="th-TH" sz="4000"/>
              <a:t>Learner-centered)</a:t>
            </a:r>
            <a:endParaRPr lang="th-TH" altLang="th-TH" sz="4000"/>
          </a:p>
        </p:txBody>
      </p:sp>
    </p:spTree>
    <p:extLst>
      <p:ext uri="{BB962C8B-B14F-4D97-AF65-F5344CB8AC3E}">
        <p14:creationId xmlns:p14="http://schemas.microsoft.com/office/powerpoint/2010/main" val="28850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488730" y="189190"/>
          <a:ext cx="11335408" cy="1177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704"/>
                <a:gridCol w="5667704"/>
              </a:tblGrid>
              <a:tr h="3783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ok</a:t>
                      </a:r>
                      <a:endParaRPr lang="th-TH" dirty="0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ให้แสดงความคิดเห็นอย่างอิสระ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นำไปใช้ได้จริง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ทำให้เห็นมุมมองคนอื่น</a:t>
                      </a: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เกิดการแลกเปลี่ยน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เล่นเกม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มีกิจกรรม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ทำให้ตื่นเต้น ไม่ง่วง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สนุก มีความสุข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ร้อยเรียงขั้นตอน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เป็นกันเอง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จริงใจ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ยืดหยุ่น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มีความพยายาม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ทำให้ผู้เรียนมีปฏิสัมพันธ์</a:t>
                      </a:r>
                      <a:endParaRPr lang="th-TH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คำถามไม่ชัด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น่าจะได้ฝึกมากกว่านี้ ได้ลงมือทำ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เกมไม่ท้าทาย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มีธงคำตอบ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ยังไม่เห็นแนวทาง รูปแบบในการนำไปใช้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เลยเวลา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th-TH" dirty="0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7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หากเราจะต้องสอนเรื่องเพศวิถี   สิ่งที่เราจำเป็นต้องมี / ต้องทำได้  คือ 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ให้แสดงความคิดเห็นอย่างอิสระ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นำไปใช้ได้จริง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ทำให้เห็นมุมมองคนอื่น เกิดการแลกเปลี่ยน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เล่นเกม 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มีกิจกรรม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ทำให้ตื่นเต้น ไม่ง่วง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สนุก มีความสุข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ร้อยเรียงขั้นตอน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เป็นกันเอง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จริงใจ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ยืดหยุ่น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มีความพยายาม</a:t>
            </a:r>
          </a:p>
          <a:p>
            <a:pPr marL="457200" indent="-457200"/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ทำให้ผู้เรียนมีปฏิสัมพันธ์</a:t>
            </a:r>
          </a:p>
        </p:txBody>
      </p:sp>
    </p:spTree>
    <p:extLst>
      <p:ext uri="{BB962C8B-B14F-4D97-AF65-F5344CB8AC3E}">
        <p14:creationId xmlns:p14="http://schemas.microsoft.com/office/powerpoint/2010/main" val="36942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itin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4797425"/>
            <a:ext cx="2605617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349428" y="6092849"/>
            <a:ext cx="1640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rowallia New" pitchFamily="34" charset="-34"/>
                <a:cs typeface="BrowalliaUPC" pitchFamily="34" charset="-34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2400" smtClean="0">
                <a:solidFill>
                  <a:srgbClr val="000000"/>
                </a:solidFill>
                <a:latin typeface="Times New Roman" pitchFamily="18" charset="0"/>
              </a:rPr>
              <a:t>ทิโมธี กอลล์เวย์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67099" y="470235"/>
            <a:ext cx="5376333" cy="1071563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solidFill>
                  <a:srgbClr val="990099"/>
                </a:solidFill>
                <a:latin typeface="Bazooka" pitchFamily="2" charset="0"/>
                <a:cs typeface="Browallia New" pitchFamily="34" charset="-34"/>
              </a:rPr>
              <a:t>Coaching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83267" y="1628778"/>
            <a:ext cx="10081684" cy="3744913"/>
          </a:xfrm>
        </p:spPr>
        <p:txBody>
          <a:bodyPr/>
          <a:lstStyle/>
          <a:p>
            <a:pPr algn="thaiDist" eaLnBrk="1" hangingPunct="1">
              <a:spcBef>
                <a:spcPct val="0"/>
              </a:spcBef>
            </a:pPr>
            <a:r>
              <a:rPr lang="th-TH" sz="4400" b="1" dirty="0" smtClean="0">
                <a:solidFill>
                  <a:schemeClr val="tx2"/>
                </a:solidFill>
              </a:rPr>
              <a:t>การ</a:t>
            </a:r>
            <a:r>
              <a:rPr lang="th-TH" sz="4400" b="1" dirty="0" smtClean="0">
                <a:solidFill>
                  <a:schemeClr val="accent2"/>
                </a:solidFill>
              </a:rPr>
              <a:t>ปลดปล่อยศักยภาพ</a:t>
            </a:r>
            <a:r>
              <a:rPr lang="th-TH" sz="4400" b="1" dirty="0" smtClean="0">
                <a:solidFill>
                  <a:schemeClr val="tx2"/>
                </a:solidFill>
              </a:rPr>
              <a:t>ของบุคคลเพื่อให้เขาสามารถพัฒนาประสิทธิภาพการทำงานของเขาจนสุดความสามารถ</a:t>
            </a:r>
            <a:r>
              <a:rPr lang="th-TH" sz="4400" b="1" dirty="0" smtClean="0"/>
              <a:t> </a:t>
            </a:r>
            <a:r>
              <a:rPr lang="th-TH" sz="4400" b="1" dirty="0" smtClean="0">
                <a:solidFill>
                  <a:schemeClr val="accent2"/>
                </a:solidFill>
              </a:rPr>
              <a:t>โดยการช่วยให้เขาเกิดการ เรียนรู้</a:t>
            </a:r>
            <a:r>
              <a:rPr lang="th-TH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smtClean="0">
                <a:solidFill>
                  <a:schemeClr val="accent2"/>
                </a:solidFill>
              </a:rPr>
              <a:t>(learning)</a:t>
            </a:r>
            <a:r>
              <a:rPr lang="en-US" sz="4400" b="1" dirty="0" smtClean="0"/>
              <a:t> </a:t>
            </a:r>
            <a:r>
              <a:rPr lang="th-TH" sz="4400" b="1" dirty="0" smtClean="0">
                <a:solidFill>
                  <a:schemeClr val="tx2"/>
                </a:solidFill>
              </a:rPr>
              <a:t>มากกว่าจะเป็น การสอน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chemeClr val="accent2"/>
                </a:solidFill>
              </a:rPr>
              <a:t>(teaching)</a:t>
            </a:r>
            <a:endParaRPr lang="th-TH" sz="4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704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 descr="02_registerform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32438"/>
            <a:ext cx="768138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ภาพที่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6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AutoShape 2"/>
          <p:cNvSpPr>
            <a:spLocks noChangeArrowheads="1"/>
          </p:cNvSpPr>
          <p:nvPr/>
        </p:nvSpPr>
        <p:spPr bwMode="auto">
          <a:xfrm>
            <a:off x="4038600" y="1492250"/>
            <a:ext cx="3581400" cy="2927350"/>
          </a:xfrm>
          <a:prstGeom prst="hexagon">
            <a:avLst>
              <a:gd name="adj" fmla="val 30586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altLang="th-TH" sz="4000" b="1">
                <a:cs typeface="BrowalliaUPC" panose="020B0604020202020204" pitchFamily="34" charset="-34"/>
              </a:rPr>
              <a:t>องค์ประกอบ</a:t>
            </a:r>
          </a:p>
          <a:p>
            <a:pPr algn="ctr"/>
            <a:r>
              <a:rPr lang="th-TH" altLang="th-TH" sz="4000" b="1">
                <a:cs typeface="BrowalliaUPC" panose="020B0604020202020204" pitchFamily="34" charset="-34"/>
              </a:rPr>
              <a:t>ที่ส่งเสริม</a:t>
            </a:r>
          </a:p>
          <a:p>
            <a:pPr algn="ctr"/>
            <a:r>
              <a:rPr lang="th-TH" altLang="th-TH" sz="4000" b="1">
                <a:cs typeface="BrowalliaUPC" panose="020B0604020202020204" pitchFamily="34" charset="-34"/>
              </a:rPr>
              <a:t>การเรียนรู้</a:t>
            </a: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1981200" y="4343401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cs typeface="BrowalliaUPC" panose="020B0604020202020204" pitchFamily="34" charset="-34"/>
              </a:rPr>
              <a:t>ความรู้สึกปลอดภัย </a:t>
            </a: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Safety)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6705600" y="4419601"/>
            <a:ext cx="3124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th-TH" sz="3600" b="1">
                <a:latin typeface="Browallia New" panose="020B0604020202020204" pitchFamily="34" charset="-34"/>
                <a:cs typeface="BrowalliaUPC" panose="020B0604020202020204" pitchFamily="34" charset="-34"/>
              </a:rPr>
              <a:t>การได้รับการเคารพ</a:t>
            </a:r>
          </a:p>
          <a:p>
            <a:pPr algn="ctr"/>
            <a:r>
              <a:rPr lang="en-US" altLang="th-TH" sz="3600" b="1">
                <a:latin typeface="Browallia New" panose="020B0604020202020204" pitchFamily="34" charset="-34"/>
                <a:cs typeface="BrowalliaUPC" panose="020B0604020202020204" pitchFamily="34" charset="-34"/>
              </a:rPr>
              <a:t>(Respect)</a:t>
            </a:r>
            <a:endParaRPr lang="th-TH" altLang="th-TH" sz="3600" b="1">
              <a:latin typeface="Browallia New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2362200" y="838201"/>
            <a:ext cx="251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ความเกี่ยวข้อง 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Relevancy)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6934200" y="762001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cs typeface="BrowalliaUPC" panose="020B0604020202020204" pitchFamily="34" charset="-34"/>
              </a:rPr>
              <a:t>นำไปใช้ได้ </a:t>
            </a: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Immediacy)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1905000" y="2590801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cs typeface="BrowalliaUPC" panose="020B0604020202020204" pitchFamily="34" charset="-34"/>
              </a:rPr>
              <a:t>มีส่วนร่วม </a:t>
            </a: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Engagement)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7620000" y="2438401"/>
            <a:ext cx="281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ความเป็นส่วนหนี่ง (</a:t>
            </a:r>
            <a:r>
              <a:rPr lang="en-US" altLang="th-TH" sz="3600" b="1">
                <a:latin typeface="Browallia New" panose="020B0604020202020204" pitchFamily="34" charset="-34"/>
                <a:cs typeface="Browallia New" panose="020B0604020202020204" pitchFamily="34" charset="-34"/>
              </a:rPr>
              <a:t>Inclusion)</a:t>
            </a:r>
            <a:endParaRPr lang="th-TH" altLang="th-TH" sz="3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1524000" y="5589588"/>
            <a:ext cx="9144000" cy="6397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1pPr>
            <a:lvl2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2pPr>
            <a:lvl3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3pPr>
            <a:lvl4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4pPr>
            <a:lvl5pPr algn="ctr"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defRPr>
            </a:lvl9pPr>
          </a:lstStyle>
          <a:p>
            <a:r>
              <a:rPr lang="th-TH" altLang="th-TH" sz="4000"/>
              <a:t>การเรียนรู้แบบผู้เรียนเป็นศูนย์กลาง (</a:t>
            </a:r>
            <a:r>
              <a:rPr lang="en-US" altLang="th-TH" sz="4000"/>
              <a:t>Learner-centered)</a:t>
            </a:r>
            <a:endParaRPr lang="th-TH" altLang="th-TH" sz="4000"/>
          </a:p>
        </p:txBody>
      </p:sp>
    </p:spTree>
    <p:extLst>
      <p:ext uri="{BB962C8B-B14F-4D97-AF65-F5344CB8AC3E}">
        <p14:creationId xmlns:p14="http://schemas.microsoft.com/office/powerpoint/2010/main" val="24732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050" descr="library01"/>
          <p:cNvPicPr>
            <a:picLocks noChangeAspect="1" noChangeArrowheads="1"/>
          </p:cNvPicPr>
          <p:nvPr/>
        </p:nvPicPr>
        <p:blipFill>
          <a:blip r:embed="rId3">
            <a:lum bright="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5414"/>
            <a:ext cx="8916988" cy="66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216276" y="2060575"/>
            <a:ext cx="5351463" cy="1143000"/>
          </a:xfrm>
        </p:spPr>
        <p:txBody>
          <a:bodyPr anchor="ctr"/>
          <a:lstStyle/>
          <a:p>
            <a:pPr algn="l"/>
            <a:r>
              <a:rPr lang="en-US" altLang="th-TH" sz="7200" b="1">
                <a:solidFill>
                  <a:schemeClr val="bg1"/>
                </a:solidFill>
                <a:latin typeface="Bazooka" pitchFamily="2" charset="0"/>
                <a:cs typeface="Browallia New" panose="020B0604020202020204" pitchFamily="34" charset="-34"/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10604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YKLIS~3"/>
          <p:cNvPicPr>
            <a:picLocks noChangeAspect="1" noChangeArrowheads="1"/>
          </p:cNvPicPr>
          <p:nvPr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141664"/>
            <a:ext cx="4387850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947864" y="228601"/>
            <a:ext cx="43719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B17E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th-TH">
                <a:solidFill>
                  <a:schemeClr val="accent2"/>
                </a:solidFill>
                <a:latin typeface="Bazooka" pitchFamily="2" charset="0"/>
                <a:cs typeface="Browallia New" panose="020B0604020202020204" pitchFamily="34" charset="-34"/>
              </a:rPr>
              <a:t>Manager</a:t>
            </a:r>
            <a:r>
              <a:rPr lang="en-US" altLang="th-TH">
                <a:solidFill>
                  <a:schemeClr val="accent2"/>
                </a:solidFill>
                <a:latin typeface="Times New Roman" panose="02020603050405020304" pitchFamily="18" charset="0"/>
                <a:cs typeface="Browallia New" panose="020B0604020202020204" pitchFamily="34" charset="-34"/>
              </a:rPr>
              <a:t>’</a:t>
            </a:r>
            <a:r>
              <a:rPr lang="en-US" altLang="th-TH">
                <a:solidFill>
                  <a:schemeClr val="accent2"/>
                </a:solidFill>
                <a:latin typeface="Bazooka" pitchFamily="2" charset="0"/>
                <a:cs typeface="Browallia New" panose="020B0604020202020204" pitchFamily="34" charset="-34"/>
              </a:rPr>
              <a:t>s task</a:t>
            </a:r>
            <a:endParaRPr lang="th-TH" altLang="th-TH">
              <a:solidFill>
                <a:schemeClr val="accent2"/>
              </a:solidFill>
              <a:latin typeface="Bazooka" pitchFamily="2" charset="0"/>
              <a:cs typeface="Browallia New" panose="020B0604020202020204" pitchFamily="34" charset="-34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648200" y="5334001"/>
            <a:ext cx="5765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B17E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th-TH" sz="2000">
                <a:latin typeface="Bazooka" pitchFamily="2" charset="0"/>
                <a:cs typeface="Browallia New" panose="020B0604020202020204" pitchFamily="34" charset="-34"/>
              </a:rPr>
              <a:t>To get the </a:t>
            </a:r>
            <a:r>
              <a:rPr lang="en-US" altLang="th-TH" sz="2000">
                <a:solidFill>
                  <a:schemeClr val="accent2"/>
                </a:solidFill>
                <a:latin typeface="Bazooka" pitchFamily="2" charset="0"/>
                <a:cs typeface="Browallia New" panose="020B0604020202020204" pitchFamily="34" charset="-34"/>
              </a:rPr>
              <a:t>job done</a:t>
            </a:r>
            <a:r>
              <a:rPr lang="en-US" altLang="th-TH" sz="2000">
                <a:solidFill>
                  <a:schemeClr val="bg1"/>
                </a:solidFill>
                <a:latin typeface="Bazooka" pitchFamily="2" charset="0"/>
                <a:cs typeface="Browallia New" panose="020B0604020202020204" pitchFamily="34" charset="-34"/>
              </a:rPr>
              <a:t> </a:t>
            </a:r>
          </a:p>
          <a:p>
            <a:pPr algn="r">
              <a:lnSpc>
                <a:spcPct val="130000"/>
              </a:lnSpc>
            </a:pPr>
            <a:r>
              <a:rPr lang="en-US" altLang="th-TH" sz="2000" u="sng">
                <a:solidFill>
                  <a:srgbClr val="336600"/>
                </a:solidFill>
                <a:latin typeface="Bazooka" pitchFamily="2" charset="0"/>
                <a:cs typeface="Browallia New" panose="020B0604020202020204" pitchFamily="34" charset="-34"/>
              </a:rPr>
              <a:t>and</a:t>
            </a:r>
            <a:r>
              <a:rPr lang="en-US" altLang="th-TH" sz="2000">
                <a:latin typeface="Bazooka" pitchFamily="2" charset="0"/>
                <a:cs typeface="Browallia New" panose="020B0604020202020204" pitchFamily="34" charset="-34"/>
              </a:rPr>
              <a:t> to </a:t>
            </a:r>
            <a:r>
              <a:rPr lang="en-US" altLang="th-TH" sz="2000">
                <a:solidFill>
                  <a:srgbClr val="A50021"/>
                </a:solidFill>
                <a:latin typeface="Bazooka" pitchFamily="2" charset="0"/>
                <a:cs typeface="Browallia New" panose="020B0604020202020204" pitchFamily="34" charset="-34"/>
              </a:rPr>
              <a:t>grow her/his staff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5303839" y="1557338"/>
            <a:ext cx="51847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altLang="th-TH" sz="5400" b="1" i="1">
                <a:solidFill>
                  <a:srgbClr val="336600"/>
                </a:solidFill>
                <a:latin typeface="Browallia New" panose="020B0604020202020204" pitchFamily="34" charset="-34"/>
                <a:cs typeface="BrowalliaUPC" panose="020B0604020202020204" pitchFamily="34" charset="-34"/>
              </a:rPr>
              <a:t>ทำงานให้</a:t>
            </a:r>
            <a:r>
              <a:rPr lang="th-TH" altLang="th-TH" sz="5400" b="1" i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altLang="th-TH" sz="5400" b="1" i="1">
                <a:solidFill>
                  <a:schemeClr val="accent2"/>
                </a:solidFill>
                <a:cs typeface="BrowalliaUPC" panose="020B0604020202020204" pitchFamily="34" charset="-34"/>
              </a:rPr>
              <a:t>“</a:t>
            </a:r>
            <a:r>
              <a:rPr lang="th-TH" altLang="th-TH" sz="5400" b="1" i="1">
                <a:solidFill>
                  <a:schemeClr val="accent2"/>
                </a:solidFill>
                <a:latin typeface="Browallia New" panose="020B0604020202020204" pitchFamily="34" charset="-34"/>
                <a:cs typeface="BrowalliaUPC" panose="020B0604020202020204" pitchFamily="34" charset="-34"/>
              </a:rPr>
              <a:t>สำเร็จ</a:t>
            </a:r>
            <a:r>
              <a:rPr lang="en-US" altLang="th-TH" sz="5400" b="1" i="1">
                <a:solidFill>
                  <a:schemeClr val="accent2"/>
                </a:solidFill>
                <a:cs typeface="BrowalliaUPC" panose="020B0604020202020204" pitchFamily="34" charset="-34"/>
              </a:rPr>
              <a:t>”</a:t>
            </a:r>
            <a:endParaRPr lang="en-US" altLang="th-TH" sz="5400" b="1" i="1">
              <a:solidFill>
                <a:schemeClr val="accent2"/>
              </a:solidFill>
              <a:latin typeface="Browallia New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altLang="th-TH" sz="5400" b="1" i="1">
                <a:solidFill>
                  <a:srgbClr val="336600"/>
                </a:solidFill>
                <a:latin typeface="Browallia New" panose="020B0604020202020204" pitchFamily="34" charset="-34"/>
                <a:cs typeface="BrowalliaUPC" panose="020B0604020202020204" pitchFamily="34" charset="-34"/>
              </a:rPr>
              <a:t>และ</a:t>
            </a:r>
          </a:p>
          <a:p>
            <a:pPr algn="ctr">
              <a:lnSpc>
                <a:spcPct val="90000"/>
              </a:lnSpc>
            </a:pPr>
            <a:r>
              <a:rPr lang="en-US" altLang="th-TH" sz="5400" b="1" i="1">
                <a:solidFill>
                  <a:srgbClr val="A50021"/>
                </a:solidFill>
                <a:cs typeface="BrowalliaUPC" panose="020B0604020202020204" pitchFamily="34" charset="-34"/>
              </a:rPr>
              <a:t>“</a:t>
            </a:r>
            <a:r>
              <a:rPr lang="th-TH" altLang="th-TH" sz="5400" b="1" i="1">
                <a:solidFill>
                  <a:srgbClr val="A50021"/>
                </a:solidFill>
                <a:latin typeface="Browallia New" panose="020B0604020202020204" pitchFamily="34" charset="-34"/>
                <a:cs typeface="BrowalliaUPC" panose="020B0604020202020204" pitchFamily="34" charset="-34"/>
              </a:rPr>
              <a:t>พัฒนาศักยภาพ</a:t>
            </a:r>
            <a:r>
              <a:rPr lang="en-US" altLang="th-TH" sz="5400" b="1" i="1">
                <a:solidFill>
                  <a:srgbClr val="A50021"/>
                </a:solidFill>
                <a:cs typeface="BrowalliaUPC" panose="020B0604020202020204" pitchFamily="34" charset="-34"/>
              </a:rPr>
              <a:t>”</a:t>
            </a:r>
            <a:r>
              <a:rPr lang="th-TH" altLang="th-TH" sz="5400" b="1" i="1">
                <a:solidFill>
                  <a:schemeClr val="tx2"/>
                </a:solidFill>
                <a:latin typeface="Browallia New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th-TH" sz="5400" b="1" i="1">
                <a:solidFill>
                  <a:srgbClr val="336600"/>
                </a:solidFill>
                <a:latin typeface="Browallia New" panose="020B0604020202020204" pitchFamily="34" charset="-34"/>
                <a:cs typeface="BrowalliaUPC" panose="020B0604020202020204" pitchFamily="34" charset="-34"/>
              </a:rPr>
              <a:t>ทีมงาน</a:t>
            </a:r>
          </a:p>
        </p:txBody>
      </p:sp>
    </p:spTree>
    <p:extLst>
      <p:ext uri="{BB962C8B-B14F-4D97-AF65-F5344CB8AC3E}">
        <p14:creationId xmlns:p14="http://schemas.microsoft.com/office/powerpoint/2010/main" val="366250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831237" cy="5598353"/>
          </a:xfrm>
        </p:spPr>
      </p:pic>
    </p:spTree>
    <p:extLst>
      <p:ext uri="{BB962C8B-B14F-4D97-AF65-F5344CB8AC3E}">
        <p14:creationId xmlns:p14="http://schemas.microsoft.com/office/powerpoint/2010/main" val="20226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8" y="0"/>
            <a:ext cx="10515600" cy="1325563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ความท้าทายในการจัดการเรียนรู้เพศวิถีศึกษา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02" y="1128688"/>
            <a:ext cx="10515600" cy="4351338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ครูไม่ได้รับการอบรมให้สอนเพศวิถีศึกษา จึงสอนไม่ครอบคลุม ๖ มิติของเพศวิถีศึกษา ไม่มีประสิทธิภาพ</a:t>
            </a:r>
          </a:p>
          <a:p>
            <a:r>
              <a:rPr lang="th-TH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ครูยังใช้รูปแบบการสอนแบบบรรยาย ไม่เปิดโอกาสให้เกิดการตั้งคำถาม การแลกเปลี่ยน เพื่อให้เกิดการคิดวิเคราะห์และตัดสินใจที่รอบด้าน</a:t>
            </a:r>
          </a:p>
          <a:p>
            <a:r>
              <a:rPr lang="th-TH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นักเรียนมีความเข้าใจและองค์ความรู้เกี่ยวกับเรื่องเพศไม่ถูกต้อง มีข้อมูลที่ผิด เช่น การคุมกำเนิด ความรุนแรงทางเพศ</a:t>
            </a:r>
          </a:p>
          <a:p>
            <a:r>
              <a:rPr lang="th-TH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นักเรียนขาดความตระหนักในการป้องกันหรือใช้ถุงยางเมื่อมีเพศสัมพันธ์</a:t>
            </a:r>
          </a:p>
          <a:p>
            <a:r>
              <a:rPr lang="th-TH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นักเรียนไม่สามารถสื่อสาร ต่อรองเรื่องเพศให้ตัวเองปลอดภัยได้</a:t>
            </a:r>
          </a:p>
          <a:p>
            <a:r>
              <a:rPr lang="th-TH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นักเรียนมีทัศนคติต่อเรื่องความเท่าเทียมทางเพศ สิทธิทางเพศ ที่เห็นว่าไม่สำคัญ ไม่เห็นด้วย</a:t>
            </a:r>
          </a:p>
          <a:p>
            <a:pPr marL="0" indent="0" algn="r">
              <a:buNone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i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(อ้างอิง </a:t>
            </a:r>
            <a:r>
              <a:rPr lang="en-US" sz="2400" i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:</a:t>
            </a:r>
            <a:r>
              <a:rPr lang="th-TH" sz="2400" i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งานวิจัยมหาวิทยาลัยมหิดล ๒๕๕๗)</a:t>
            </a:r>
            <a:endParaRPr lang="en-US" sz="2400" i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34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8296" y="365125"/>
            <a:ext cx="11075504" cy="1325563"/>
          </a:xfrm>
        </p:spPr>
        <p:txBody>
          <a:bodyPr/>
          <a:lstStyle/>
          <a:p>
            <a:r>
              <a:rPr lang="th-TH" dirty="0" smtClean="0"/>
              <a:t>การ </a:t>
            </a:r>
            <a:r>
              <a:rPr lang="en-US" dirty="0" smtClean="0"/>
              <a:t>coaching</a:t>
            </a:r>
            <a:r>
              <a:rPr lang="th-TH" dirty="0" smtClean="0"/>
              <a:t>  เหมือน / ต่าง  งานนิเทศที่ทำอยู่ อย่างไร</a:t>
            </a:r>
            <a:endParaRPr lang="th-TH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29482" y="1868557"/>
            <a:ext cx="5247861" cy="40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1pPr>
            <a:lvl2pPr marL="89058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2pPr>
            <a:lvl3pPr marL="1347788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3pPr>
            <a:lvl4pPr marL="1766888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4pPr>
            <a:lvl5pPr marL="2185988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5pPr>
            <a:lvl6pPr marL="2643188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6pPr>
            <a:lvl7pPr marL="3100388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7pPr>
            <a:lvl8pPr marL="3557588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8pPr>
            <a:lvl9pPr marL="4014788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th-TH" altLang="th-TH" sz="2800" b="1" i="1" u="sng" dirty="0" smtClean="0">
                <a:solidFill>
                  <a:srgbClr val="990099"/>
                </a:solidFill>
                <a:cs typeface="BrowalliaUPC" panose="020B0604020202020204" pitchFamily="34" charset="-34"/>
              </a:rPr>
              <a:t>เหมือน</a:t>
            </a:r>
            <a:endParaRPr lang="th-TH" altLang="th-TH" sz="2800" b="1" i="1" dirty="0">
              <a:solidFill>
                <a:srgbClr val="660066"/>
              </a:solidFill>
              <a:cs typeface="BrowalliaUPC" panose="020B0604020202020204" pitchFamily="34" charset="-34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7343" y="1504119"/>
            <a:ext cx="5247861" cy="40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1pPr>
            <a:lvl2pPr marL="89058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2pPr>
            <a:lvl3pPr marL="1347788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3pPr>
            <a:lvl4pPr marL="1766888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4pPr>
            <a:lvl5pPr marL="2185988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5pPr>
            <a:lvl6pPr marL="2643188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6pPr>
            <a:lvl7pPr marL="3100388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7pPr>
            <a:lvl8pPr marL="3557588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8pPr>
            <a:lvl9pPr marL="4014788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owallia New" panose="020B0604020202020204" pitchFamily="34" charset="-34"/>
                <a:cs typeface="FreesiaUPC" panose="020B0604020202020204" pitchFamily="34" charset="-34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th-TH" altLang="th-TH" sz="2800" b="1" i="1" u="sng" dirty="0" smtClean="0">
                <a:solidFill>
                  <a:srgbClr val="990099"/>
                </a:solidFill>
                <a:cs typeface="BrowalliaUPC" panose="020B0604020202020204" pitchFamily="34" charset="-34"/>
              </a:rPr>
              <a:t>ต่าง</a:t>
            </a:r>
            <a:endParaRPr lang="th-TH" altLang="th-TH" sz="2800" b="1" i="1" dirty="0"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th-TH" sz="8800" b="1" i="1">
                <a:solidFill>
                  <a:schemeClr val="accent2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เทคนิค/กระบวนการ coach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178270" y="1891126"/>
            <a:ext cx="4487034" cy="769441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th-TH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การสะท้อนความรู้สึก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1367806" y="2938000"/>
            <a:ext cx="3455987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4400" b="1">
                <a:latin typeface="BrowalliaUPC" panose="020B0604020202020204" pitchFamily="34" charset="-34"/>
                <a:cs typeface="BrowalliaUPC" panose="020B0604020202020204" pitchFamily="34" charset="-34"/>
              </a:rPr>
              <a:t>การทวนความ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7035595" y="3163590"/>
            <a:ext cx="3529012" cy="769441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4400" b="1">
                <a:latin typeface="BrowalliaUPC" panose="020B0604020202020204" pitchFamily="34" charset="-34"/>
                <a:cs typeface="BrowalliaUPC" panose="020B0604020202020204" pitchFamily="34" charset="-34"/>
              </a:rPr>
              <a:t>การยอมรับ</a:t>
            </a: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2577824" y="5809409"/>
            <a:ext cx="5688013" cy="76944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4400" b="1">
                <a:latin typeface="BrowalliaUPC" panose="020B0604020202020204" pitchFamily="34" charset="-34"/>
                <a:cs typeface="BrowalliaUPC" panose="020B0604020202020204" pitchFamily="34" charset="-34"/>
              </a:rPr>
              <a:t>การบอก การสอน เสนอแนะ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7035595" y="1934534"/>
            <a:ext cx="4791972" cy="76944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th-TH" sz="4400" b="1">
                <a:latin typeface="BrowalliaUPC" panose="020B0604020202020204" pitchFamily="34" charset="-34"/>
                <a:cs typeface="BrowalliaUPC" panose="020B0604020202020204" pitchFamily="34" charset="-34"/>
              </a:rPr>
              <a:t>การตั้งคำถามปลายเปิด</a:t>
            </a: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1178270" y="4234988"/>
            <a:ext cx="3311525" cy="76944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การฟังอย่างตั้งใจ</a:t>
            </a: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6855413" y="4392646"/>
            <a:ext cx="3889375" cy="769441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4400" b="1">
                <a:latin typeface="BrowalliaUPC" panose="020B0604020202020204" pitchFamily="34" charset="-34"/>
                <a:cs typeface="BrowalliaUPC" panose="020B0604020202020204" pitchFamily="34" charset="-34"/>
              </a:rPr>
              <a:t>การชื่นชม ให้กำลังใจ</a:t>
            </a:r>
          </a:p>
        </p:txBody>
      </p:sp>
    </p:spTree>
    <p:extLst>
      <p:ext uri="{BB962C8B-B14F-4D97-AF65-F5344CB8AC3E}">
        <p14:creationId xmlns:p14="http://schemas.microsoft.com/office/powerpoint/2010/main" val="13476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2362200" y="457200"/>
            <a:ext cx="739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r>
              <a:rPr lang="en-US" altLang="th-TH" sz="5400" b="1" i="1" dirty="0">
                <a:latin typeface="Times New Roman" panose="02020603050405020304" pitchFamily="18" charset="0"/>
                <a:cs typeface="BrowalliaUPC" panose="020B0604020202020204" pitchFamily="34" charset="-34"/>
              </a:rPr>
              <a:t>“</a:t>
            </a:r>
            <a:r>
              <a:rPr lang="th-TH" altLang="th-TH" sz="5400" b="1" i="1" dirty="0">
                <a:latin typeface="Cordia New" panose="020B0304020202020204" pitchFamily="34" charset="-34"/>
                <a:cs typeface="BrowalliaUPC" panose="020B0604020202020204" pitchFamily="34" charset="-34"/>
              </a:rPr>
              <a:t>ก่อนจะเดินทางไกล...</a:t>
            </a:r>
          </a:p>
          <a:p>
            <a:pPr algn="ctr" eaLnBrk="0" hangingPunct="0"/>
            <a:r>
              <a:rPr lang="th-TH" altLang="th-TH" sz="5400" b="1" i="1" dirty="0">
                <a:latin typeface="Cordia New" panose="020B0304020202020204" pitchFamily="34" charset="-34"/>
                <a:cs typeface="BrowalliaUPC" panose="020B0604020202020204" pitchFamily="34" charset="-34"/>
              </a:rPr>
              <a:t>เธอต้องเดินทางใกล้ก่อน</a:t>
            </a:r>
          </a:p>
          <a:p>
            <a:pPr algn="ctr" eaLnBrk="0" hangingPunct="0"/>
            <a:r>
              <a:rPr lang="th-TH" altLang="th-TH" sz="5400" b="1" i="1" dirty="0">
                <a:latin typeface="Cordia New" panose="020B0304020202020204" pitchFamily="34" charset="-34"/>
                <a:cs typeface="BrowalliaUPC" panose="020B0604020202020204" pitchFamily="34" charset="-34"/>
              </a:rPr>
              <a:t>ใกล้ที่สุดนั้นคือ</a:t>
            </a:r>
            <a:r>
              <a:rPr lang="th-TH" altLang="th-TH" sz="5400" b="1" i="1" dirty="0">
                <a:solidFill>
                  <a:srgbClr val="800080"/>
                </a:solidFill>
                <a:latin typeface="Cordia New" panose="020B0304020202020204" pitchFamily="34" charset="-34"/>
                <a:cs typeface="BrowalliaUPC" panose="020B0604020202020204" pitchFamily="34" charset="-34"/>
              </a:rPr>
              <a:t> </a:t>
            </a:r>
            <a:r>
              <a:rPr lang="en-US" altLang="th-TH" sz="5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“</a:t>
            </a:r>
            <a:r>
              <a:rPr lang="th-TH" altLang="th-TH" sz="5400" b="1" i="1" dirty="0">
                <a:solidFill>
                  <a:srgbClr val="990000"/>
                </a:solidFill>
                <a:latin typeface="Cordia New" panose="020B0304020202020204" pitchFamily="34" charset="-34"/>
                <a:cs typeface="BrowalliaUPC" panose="020B0604020202020204" pitchFamily="34" charset="-34"/>
              </a:rPr>
              <a:t>ตัวเธอ</a:t>
            </a:r>
            <a:r>
              <a:rPr lang="en-US" altLang="th-TH" sz="5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”</a:t>
            </a:r>
            <a:endParaRPr lang="th-TH" altLang="th-TH" sz="5400" b="1" i="1" dirty="0">
              <a:solidFill>
                <a:srgbClr val="990000"/>
              </a:solidFill>
              <a:latin typeface="Cordia New" panose="020B0304020202020204" pitchFamily="34" charset="-34"/>
              <a:cs typeface="BrowalliaUPC" panose="020B0604020202020204" pitchFamily="34" charset="-34"/>
            </a:endParaRPr>
          </a:p>
          <a:p>
            <a:pPr algn="ctr" eaLnBrk="0" hangingPunct="0"/>
            <a:r>
              <a:rPr lang="th-TH" altLang="th-TH" sz="5400" b="1" i="1" dirty="0">
                <a:latin typeface="Cordia New" panose="020B0304020202020204" pitchFamily="34" charset="-34"/>
                <a:cs typeface="BrowalliaUPC" panose="020B0604020202020204" pitchFamily="34" charset="-34"/>
              </a:rPr>
              <a:t>ก่อนจะทำสิ่งใดๆ</a:t>
            </a:r>
          </a:p>
          <a:p>
            <a:pPr algn="ctr" eaLnBrk="0" hangingPunct="0"/>
            <a:r>
              <a:rPr lang="th-TH" altLang="th-TH" sz="5400" b="1" i="1" dirty="0">
                <a:latin typeface="Cordia New" panose="020B0304020202020204" pitchFamily="34" charset="-34"/>
                <a:cs typeface="BrowalliaUPC" panose="020B0604020202020204" pitchFamily="34" charset="-34"/>
              </a:rPr>
              <a:t>เธอต้อง</a:t>
            </a:r>
            <a:r>
              <a:rPr lang="th-TH" altLang="th-TH" sz="5400" b="1" i="1" dirty="0">
                <a:solidFill>
                  <a:srgbClr val="800080"/>
                </a:solidFill>
                <a:latin typeface="Cordia New" panose="020B0304020202020204" pitchFamily="34" charset="-34"/>
                <a:cs typeface="BrowalliaUPC" panose="020B0604020202020204" pitchFamily="34" charset="-34"/>
              </a:rPr>
              <a:t> </a:t>
            </a:r>
            <a:r>
              <a:rPr lang="en-US" altLang="th-TH" sz="5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“</a:t>
            </a:r>
            <a:r>
              <a:rPr lang="th-TH" altLang="th-TH" sz="5400" b="1" i="1" dirty="0">
                <a:solidFill>
                  <a:srgbClr val="990000"/>
                </a:solidFill>
                <a:latin typeface="Cordia New" panose="020B0304020202020204" pitchFamily="34" charset="-34"/>
                <a:cs typeface="BrowalliaUPC" panose="020B0604020202020204" pitchFamily="34" charset="-34"/>
              </a:rPr>
              <a:t>เข้าใจ</a:t>
            </a:r>
            <a:r>
              <a:rPr lang="en-US" altLang="th-TH" sz="5400" b="1" i="1" dirty="0">
                <a:solidFill>
                  <a:srgbClr val="990000"/>
                </a:solidFill>
                <a:latin typeface="Times New Roman" panose="02020603050405020304" pitchFamily="18" charset="0"/>
                <a:cs typeface="BrowalliaUPC" panose="020B0604020202020204" pitchFamily="34" charset="-34"/>
              </a:rPr>
              <a:t>”</a:t>
            </a:r>
            <a:r>
              <a:rPr lang="th-TH" altLang="th-TH" sz="5400" b="1" i="1" dirty="0">
                <a:solidFill>
                  <a:srgbClr val="800080"/>
                </a:solidFill>
                <a:latin typeface="Cordia New" panose="020B03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th-TH" sz="5400" b="1" i="1" dirty="0">
                <a:latin typeface="Cordia New" panose="020B0304020202020204" pitchFamily="34" charset="-34"/>
                <a:cs typeface="BrowalliaUPC" panose="020B0604020202020204" pitchFamily="34" charset="-34"/>
              </a:rPr>
              <a:t>ตัวเอง</a:t>
            </a:r>
          </a:p>
          <a:p>
            <a:pPr algn="r" eaLnBrk="0" hangingPunct="0"/>
            <a:endParaRPr lang="th-TH" altLang="th-TH" sz="3600" b="1" i="1" dirty="0">
              <a:solidFill>
                <a:srgbClr val="CC3399"/>
              </a:solidFill>
              <a:latin typeface="Cordia New" panose="020B0304020202020204" pitchFamily="34" charset="-34"/>
              <a:cs typeface="BrowalliaUPC" panose="020B0604020202020204" pitchFamily="34" charset="-34"/>
            </a:endParaRPr>
          </a:p>
          <a:p>
            <a:pPr algn="r" eaLnBrk="0" hangingPunct="0"/>
            <a:r>
              <a:rPr lang="th-TH" altLang="th-TH" sz="2400" b="1" i="1" dirty="0" err="1">
                <a:solidFill>
                  <a:schemeClr val="accent2"/>
                </a:solidFill>
                <a:latin typeface="Cordia New" panose="020B0304020202020204" pitchFamily="34" charset="-34"/>
                <a:cs typeface="BrowalliaUPC" panose="020B0604020202020204" pitchFamily="34" charset="-34"/>
              </a:rPr>
              <a:t>กฤษณ</a:t>
            </a:r>
            <a:r>
              <a:rPr lang="th-TH" altLang="th-TH" sz="2400" b="1" i="1" dirty="0">
                <a:solidFill>
                  <a:schemeClr val="accent2"/>
                </a:solidFill>
                <a:latin typeface="Cordia New" panose="020B0304020202020204" pitchFamily="34" charset="-34"/>
                <a:cs typeface="BrowalliaUPC" panose="020B0604020202020204" pitchFamily="34" charset="-34"/>
              </a:rPr>
              <a:t>มูรติ</a:t>
            </a:r>
          </a:p>
          <a:p>
            <a:pPr algn="r" eaLnBrk="0" hangingPunct="0"/>
            <a:r>
              <a:rPr lang="th-TH" altLang="th-TH" sz="2400" b="1" i="1" dirty="0">
                <a:solidFill>
                  <a:schemeClr val="accent2"/>
                </a:solidFill>
                <a:latin typeface="Cordia New" panose="020B0304020202020204" pitchFamily="34" charset="-34"/>
                <a:cs typeface="BrowalliaUPC" panose="020B0604020202020204" pitchFamily="34" charset="-34"/>
              </a:rPr>
              <a:t>นักปราชญ์ชาวอินเดีย</a:t>
            </a:r>
          </a:p>
        </p:txBody>
      </p:sp>
      <p:pic>
        <p:nvPicPr>
          <p:cNvPr id="64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1"/>
            <a:ext cx="42672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63998"/>
              </p:ext>
            </p:extLst>
          </p:nvPr>
        </p:nvGraphicFramePr>
        <p:xfrm>
          <a:off x="488730" y="189190"/>
          <a:ext cx="11335408" cy="1177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704"/>
                <a:gridCol w="5667704"/>
              </a:tblGrid>
              <a:tr h="3783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ok</a:t>
                      </a:r>
                      <a:endParaRPr lang="th-TH" dirty="0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ให้แสดงความคิดเห็นอย่างอิสระ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นำไปใช้ได้จริง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ทำให้เห็นมุมมองคนอื่น</a:t>
                      </a: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เกิดการแลกเปลี่ยน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เล่นเกม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มีกิจกรรม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ทำให้ตื่นเต้น ไม่ง่วง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สนุก มีความสุข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ร้อยเรียงขั้นตอน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เป็นกันเอง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จริงใจ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ยืดหยุ่น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มีความพยายาม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ทำให้ผู้เรียนมีปฏิสัมพันธ์</a:t>
                      </a:r>
                      <a:endParaRPr lang="th-TH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คำถามไม่ชัด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น่าจะได้ฝึกมากกว่านี้ ได้ลงมือทำ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เกมไม่ท้าทาย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มีธงคำตอบ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ยังไม่เห็นแนวทาง รูปแบบในการนำไปใช้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เลยเวลา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th-TH" dirty="0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52687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9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flipV="1">
            <a:off x="1416676" y="3219718"/>
            <a:ext cx="7379594" cy="257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Sexuality Education 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ในหลักสูตรการศึกษาขั้นพื้นฐาน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367037"/>
              </p:ext>
            </p:extLst>
          </p:nvPr>
        </p:nvGraphicFramePr>
        <p:xfrm>
          <a:off x="838200" y="2897746"/>
          <a:ext cx="10515600" cy="386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76541" y="2132037"/>
            <a:ext cx="2299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</a:t>
            </a:r>
            <a:r>
              <a:rPr lang="th-TH" sz="2000" i="1" dirty="0" smtClean="0"/>
              <a:t>การระบาดของ </a:t>
            </a:r>
            <a:r>
              <a:rPr lang="en-US" sz="2000" i="1" dirty="0" smtClean="0"/>
              <a:t>HIV/AIDs</a:t>
            </a:r>
            <a:endParaRPr lang="th-TH" sz="2000" i="1" dirty="0" smtClean="0"/>
          </a:p>
          <a:p>
            <a:r>
              <a:rPr lang="th-TH" sz="2000" i="1" dirty="0" smtClean="0"/>
              <a:t>๒๕๓๑ </a:t>
            </a:r>
            <a:r>
              <a:rPr lang="en-US" sz="2000" i="1" dirty="0" smtClean="0"/>
              <a:t>-</a:t>
            </a:r>
            <a:r>
              <a:rPr lang="th-TH" sz="2000" i="1" dirty="0" smtClean="0"/>
              <a:t> ๒๕๔๕</a:t>
            </a:r>
            <a:endParaRPr lang="en-U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77094" y="1027906"/>
            <a:ext cx="2088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โครงการส่งเสริมการจัดกระบวนการเรียนรู้เพศศึกษารอบด้านในสถานศึกษา “ก้าวย่างอย่างเข้าใจ (</a:t>
            </a:r>
            <a:r>
              <a:rPr lang="en-US" sz="2000" dirty="0" smtClean="0"/>
              <a:t>GF </a:t>
            </a:r>
            <a:r>
              <a:rPr lang="th-TH" sz="2000" dirty="0" smtClean="0"/>
              <a:t>และ </a:t>
            </a:r>
            <a:r>
              <a:rPr lang="en-US" sz="2000" dirty="0" smtClean="0"/>
              <a:t>P2H)</a:t>
            </a:r>
            <a:endParaRPr lang="th-TH" sz="2000" dirty="0" smtClean="0"/>
          </a:p>
          <a:p>
            <a:r>
              <a:rPr lang="th-TH" sz="2000" dirty="0" smtClean="0"/>
              <a:t>๒๕๔๖ </a:t>
            </a:r>
            <a:r>
              <a:rPr lang="en-US" sz="2000" dirty="0" smtClean="0"/>
              <a:t>-</a:t>
            </a:r>
            <a:r>
              <a:rPr lang="th-TH" sz="2000" dirty="0" smtClean="0"/>
              <a:t> ๒๕๕๖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466886" y="1516484"/>
            <a:ext cx="31406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การขยายผลการจัดการเรียนรู้เพศวิถีศึกษา</a:t>
            </a:r>
          </a:p>
          <a:p>
            <a:r>
              <a:rPr lang="th-TH" sz="2000" dirty="0" smtClean="0"/>
              <a:t>ในระดับระดับประถมศึกษาตอนปลาย</a:t>
            </a:r>
            <a:r>
              <a:rPr lang="en-US" sz="2000" dirty="0" smtClean="0"/>
              <a:t> </a:t>
            </a:r>
            <a:r>
              <a:rPr lang="th-TH" sz="2000" dirty="0" smtClean="0"/>
              <a:t>และ</a:t>
            </a:r>
          </a:p>
          <a:p>
            <a:r>
              <a:rPr lang="th-TH" sz="2000" dirty="0" smtClean="0"/>
              <a:t>การพัฒนาครูผู้สอน</a:t>
            </a:r>
          </a:p>
          <a:p>
            <a:r>
              <a:rPr lang="th-TH" sz="2000" dirty="0" smtClean="0"/>
              <a:t>(โดย สสส และ </a:t>
            </a:r>
            <a:r>
              <a:rPr lang="en-US" sz="2000" dirty="0" smtClean="0"/>
              <a:t>P2H</a:t>
            </a:r>
            <a:r>
              <a:rPr lang="th-TH" sz="2000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88466" y="2539310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Sex education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1852" y="266770"/>
            <a:ext cx="10515600" cy="1325563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 ทำไมต้องเป็นเพศวิถีศึกษาออนไลน์  </a:t>
            </a:r>
            <a:endParaRPr lang="th-TH" sz="54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9356" y="1574527"/>
            <a:ext cx="11178209" cy="4351338"/>
          </a:xfrm>
          <a:ln>
            <a:solidFill>
              <a:srgbClr val="660066"/>
            </a:solidFill>
          </a:ln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กฎหมายบังคับให้สอน  (ม. </a:t>
            </a:r>
            <a:r>
              <a:rPr lang="en-US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6</a:t>
            </a:r>
            <a:r>
              <a:rPr lang="th-TH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th-TH" sz="4400" b="1" dirty="0" err="1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พรบ</a:t>
            </a:r>
            <a:r>
              <a:rPr lang="th-TH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.ป้องกันการตั้งครรภ์ในวัยรุ่น)</a:t>
            </a:r>
          </a:p>
          <a:p>
            <a:r>
              <a:rPr lang="th-TH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งานวิจัยบอกว่าครูที่อบรมสอนได้ดีกว่าคนไม่ได้อบรม  </a:t>
            </a:r>
            <a:r>
              <a:rPr lang="en-US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= </a:t>
            </a:r>
            <a:r>
              <a:rPr lang="th-TH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ครูสอนต้องถูกเตรียม</a:t>
            </a:r>
          </a:p>
          <a:p>
            <a:r>
              <a:rPr lang="th-TH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การเตรียมในจำนวนคนมาก???  ให้เท่า</a:t>
            </a:r>
            <a:r>
              <a:rPr lang="th-TH" sz="4400" b="1" dirty="0" err="1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ทันสถา</a:t>
            </a:r>
            <a:r>
              <a:rPr lang="th-TH" sz="4400" b="1" dirty="0" smtClean="0">
                <a:solidFill>
                  <a:srgbClr val="66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การณ์  </a:t>
            </a:r>
            <a:endParaRPr lang="th-TH" sz="4400" b="1" dirty="0">
              <a:solidFill>
                <a:srgbClr val="66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62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9" y="421221"/>
            <a:ext cx="3692443" cy="92872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กระบวนการพัฒนาสมรรถนะครูเพศวิถีศึกษา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80981" y="773079"/>
            <a:ext cx="4406618" cy="482776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62" y="4700787"/>
            <a:ext cx="1586859" cy="940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86" y="1432885"/>
            <a:ext cx="1535805" cy="1420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36467" y="775929"/>
            <a:ext cx="3044173" cy="5499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10" y="3958019"/>
            <a:ext cx="2583905" cy="19358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91017" y="1236954"/>
            <a:ext cx="2325656" cy="181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i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โจทย์การเรียนรู้สำคัญของครู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นำเสนอผ่านละคร มีตัวเดินเรื่องหลักเป็น “ครูพิมพ์ใจ” และครูอื่นในโรงเรียน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8923" y="2807719"/>
            <a:ext cx="2313093" cy="169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</a:rPr>
              <a:t>สรุปเป็นผังภาพ สั้น ตรงตามวัตถุประสงค์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th-TH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Info graphic Flowchart video</a:t>
            </a:r>
            <a:r>
              <a:rPr lang="th-TH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clip</a:t>
            </a:r>
            <a:endParaRPr lang="th-TH" sz="1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กิจกราม </a:t>
            </a:r>
            <a:r>
              <a:rPr lang="en-US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active learning</a:t>
            </a:r>
            <a:endParaRPr lang="th-TH" sz="1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Full text</a:t>
            </a:r>
            <a:r>
              <a:rPr lang="th-TH" sz="1600" dirty="0" smtClean="0">
                <a:solidFill>
                  <a:schemeClr val="tx1"/>
                </a:solidFill>
              </a:rPr>
              <a:t> เพื่อสำหรับ </a:t>
            </a:r>
            <a:r>
              <a:rPr lang="en-US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Link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th-TH" sz="1600" dirty="0" smtClean="0">
                <a:solidFill>
                  <a:schemeClr val="tx1"/>
                </a:solidFill>
              </a:rPr>
              <a:t>แหล่งเรียนรู้อ่านเพิ่มเติม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8923" y="4615356"/>
            <a:ext cx="2274602" cy="66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</a:rPr>
              <a:t>ทดสอบท้ายบท (สอดคล้องกับวัตถุประสงค์ของหน่วย)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82" y="3314601"/>
            <a:ext cx="1793505" cy="6713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18562" y="2932770"/>
            <a:ext cx="2313093" cy="401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/>
                </a:solidFill>
              </a:rPr>
              <a:t>Step 2 </a:t>
            </a:r>
            <a:r>
              <a:rPr lang="th-TH" b="1" dirty="0" smtClean="0">
                <a:solidFill>
                  <a:schemeClr val="accent5"/>
                </a:solidFill>
              </a:rPr>
              <a:t>เนื้อหาสำคัญ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96262" y="815834"/>
            <a:ext cx="3090904" cy="711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/>
                </a:solidFill>
              </a:rPr>
              <a:t>Step 1 </a:t>
            </a:r>
            <a:r>
              <a:rPr lang="th-TH" b="1" dirty="0" smtClean="0">
                <a:solidFill>
                  <a:schemeClr val="accent5"/>
                </a:solidFill>
              </a:rPr>
              <a:t>โจทย์การเรียนรู้สถานการณ์ปัญหาที่ครู </a:t>
            </a:r>
            <a:r>
              <a:rPr lang="en-US" b="1" dirty="0" smtClean="0">
                <a:solidFill>
                  <a:schemeClr val="accent5"/>
                </a:solidFill>
              </a:rPr>
              <a:t>CSE </a:t>
            </a:r>
            <a:r>
              <a:rPr lang="th-TH" b="1" dirty="0" smtClean="0">
                <a:solidFill>
                  <a:schemeClr val="accent5"/>
                </a:solidFill>
              </a:rPr>
              <a:t>เผชิญหรือกังวลใจ</a:t>
            </a:r>
            <a:endParaRPr lang="en-US" b="1" dirty="0" smtClean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3218" y="4227283"/>
            <a:ext cx="2274602" cy="644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/>
                </a:solidFill>
              </a:rPr>
              <a:t>Step 3 </a:t>
            </a:r>
            <a:r>
              <a:rPr lang="th-TH" b="1" dirty="0" smtClean="0">
                <a:solidFill>
                  <a:schemeClr val="accent5"/>
                </a:solidFill>
              </a:rPr>
              <a:t>ทดสอบท้ายหน่วย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8" y="2500304"/>
            <a:ext cx="2816235" cy="1373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1850" y="4252746"/>
            <a:ext cx="2640420" cy="1238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</a:rPr>
              <a:t>ครูลงทะเบียนเรียนโปรแกรมการสอนเพศวิถีศึกษาผ่าน </a:t>
            </a:r>
            <a:r>
              <a:rPr lang="en-US" b="1" dirty="0" smtClean="0">
                <a:solidFill>
                  <a:schemeClr val="tx1"/>
                </a:solidFill>
              </a:rPr>
              <a:t>PC, Notebook, Smart phone </a:t>
            </a:r>
            <a:r>
              <a:rPr lang="th-TH" b="1" dirty="0" smtClean="0">
                <a:solidFill>
                  <a:schemeClr val="tx1"/>
                </a:solidFill>
              </a:rPr>
              <a:t>ระบบ </a:t>
            </a:r>
            <a:r>
              <a:rPr lang="en-US" b="1" dirty="0" err="1" smtClean="0">
                <a:solidFill>
                  <a:schemeClr val="tx1"/>
                </a:solidFill>
              </a:rPr>
              <a:t>Andriod</a:t>
            </a:r>
            <a:r>
              <a:rPr lang="en-US" b="1" dirty="0" smtClean="0">
                <a:solidFill>
                  <a:schemeClr val="tx1"/>
                </a:solidFill>
              </a:rPr>
              <a:t>, IOS </a:t>
            </a:r>
            <a:r>
              <a:rPr lang="th-TH" b="1" dirty="0" smtClean="0">
                <a:solidFill>
                  <a:schemeClr val="tx1"/>
                </a:solidFill>
              </a:rPr>
              <a:t>ผ่าน </a:t>
            </a:r>
            <a:r>
              <a:rPr lang="en-US" b="1" dirty="0" smtClean="0">
                <a:solidFill>
                  <a:schemeClr val="tx1"/>
                </a:solidFill>
              </a:rPr>
              <a:t>Firefox Chrome</a:t>
            </a:r>
            <a:endParaRPr lang="th-TH" b="1" dirty="0" smtClean="0">
              <a:solidFill>
                <a:schemeClr val="tx1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8103708" y="782706"/>
            <a:ext cx="173960" cy="4818134"/>
          </a:xfrm>
          <a:prstGeom prst="rightBrac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9" idx="3"/>
            <a:endCxn id="7" idx="1"/>
          </p:cNvCxnSpPr>
          <p:nvPr/>
        </p:nvCxnSpPr>
        <p:spPr>
          <a:xfrm>
            <a:off x="3062673" y="3186959"/>
            <a:ext cx="5183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80679" y="121395"/>
            <a:ext cx="2080827" cy="742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C00000"/>
                </a:solidFill>
              </a:rPr>
              <a:t>8</a:t>
            </a:r>
            <a:r>
              <a:rPr lang="th-TH" sz="3200" b="1" i="1" dirty="0" smtClean="0">
                <a:solidFill>
                  <a:srgbClr val="C00000"/>
                </a:solidFill>
              </a:rPr>
              <a:t> </a:t>
            </a:r>
            <a:r>
              <a:rPr lang="th-TH" i="1" dirty="0" smtClean="0">
                <a:solidFill>
                  <a:schemeClr val="tx1"/>
                </a:solidFill>
              </a:rPr>
              <a:t>หน่วยการเรียนรู้หลัก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2144" y="5785880"/>
            <a:ext cx="92038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20091" y="5789514"/>
            <a:ext cx="1009187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Post-test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536467" y="775928"/>
            <a:ext cx="30441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</a:rPr>
              <a:t>เครือข่ายการเรียนรู้เพื่อพัฒนาศักยภาพครูเพศวิถี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</a:rPr>
              <a:t>เวทีแลกเปลี่ยนระหว่างจังหวัด ๑ ครั้ง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</a:rPr>
              <a:t>การนิเทศติดตามโดยผู้โคช </a:t>
            </a:r>
            <a:r>
              <a:rPr lang="en-US" sz="2000" dirty="0" err="1" smtClean="0">
                <a:solidFill>
                  <a:schemeClr val="bg1"/>
                </a:solidFill>
              </a:rPr>
              <a:t>PlC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f2f </a:t>
            </a:r>
            <a:r>
              <a:rPr lang="th-TH" sz="2000" dirty="0" smtClean="0">
                <a:solidFill>
                  <a:schemeClr val="bg1"/>
                </a:solidFill>
              </a:rPr>
              <a:t>และ </a:t>
            </a:r>
            <a:r>
              <a:rPr lang="en-US" sz="2000" dirty="0" smtClean="0">
                <a:solidFill>
                  <a:schemeClr val="bg1"/>
                </a:solidFill>
              </a:rPr>
              <a:t>online</a:t>
            </a:r>
            <a:endParaRPr lang="th-TH" sz="2000" dirty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Plattform</a:t>
            </a:r>
            <a:r>
              <a:rPr lang="en-US" sz="2000" dirty="0" smtClean="0">
                <a:solidFill>
                  <a:schemeClr val="bg1"/>
                </a:solidFill>
              </a:rPr>
              <a:t> online</a:t>
            </a:r>
            <a:r>
              <a:rPr lang="th-TH" sz="2000" dirty="0" smtClean="0">
                <a:solidFill>
                  <a:schemeClr val="bg1"/>
                </a:solidFill>
              </a:rPr>
              <a:t> ชุมชนนักปฏิบัติการผ่านเวบบอร์ด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5531" y="6311530"/>
            <a:ext cx="1181734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แผนการสอน</a:t>
            </a:r>
            <a:endParaRPr lang="en-US" sz="2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64" y="3705111"/>
            <a:ext cx="2578895" cy="25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048401"/>
              </p:ext>
            </p:extLst>
          </p:nvPr>
        </p:nvGraphicFramePr>
        <p:xfrm>
          <a:off x="227899" y="197154"/>
          <a:ext cx="11420761" cy="6119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416"/>
                <a:gridCol w="4866454"/>
                <a:gridCol w="4920891"/>
              </a:tblGrid>
              <a:tr h="628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วันที่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เช้า (๘.๓๐ – ๑๒.๐๐ น.)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บ่าย (๑๓.๐๐ – ๑๖.๓๐ น.)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</a:tr>
              <a:tr h="11777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๒๒ มิ.ย.๖๒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1600200" marR="0" lvl="3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ลงทะเบียน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นิเทศ</a:t>
                      </a:r>
                      <a:r>
                        <a:rPr lang="th-TH" sz="2400" b="1" dirty="0" err="1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บูรณา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การ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เพศวิถีกับงานของศึกษานิเทศก์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</a:tr>
              <a:tr h="27481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๒๓ 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เม.ย.๖๒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th-TH" sz="2400" b="1" i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การชี้แจงจาก  สวก. </a:t>
                      </a:r>
                      <a:endParaRPr lang="en-US" sz="2400" b="1" i="1" dirty="0" smtClean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ทบทวน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การเรียนรู้จากวันแรก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ทำความรู้จักกัน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หลักคิดในการจัดการเรียนรู้เพศวิถีศึกษา</a:t>
                      </a:r>
                    </a:p>
                    <a:p>
                      <a:pPr marL="2286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sym typeface="Wingdings" panose="05000000000000000000" pitchFamily="2" charset="2"/>
                        </a:rPr>
                        <a:t> เพศวิถี</a:t>
                      </a:r>
                    </a:p>
                    <a:p>
                      <a:pPr marL="2286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การเรียนรู้จากประสบการณ์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/Active learning</a:t>
                      </a:r>
                    </a:p>
                    <a:p>
                      <a:pPr marL="22860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  <a:sym typeface="Wingdings" panose="05000000000000000000" pitchFamily="2" charset="2"/>
                        </a:rPr>
                        <a:t> เยาวชน 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ทัศนะในเรื่องเพศที่เกี่ยวข้องกับการจัดการเรียนรู้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ครูเพศวิถีที่อยากเห็น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หลักการพัฒนาประสิทธิภาพในการจัดการเรียนรู้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      (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coaching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Calibri" panose="020F0502020204030204" pitchFamily="34" charset="0"/>
                          <a:cs typeface="BrowalliaUPC" panose="020B0604020202020204" pitchFamily="34" charset="-34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</a:tr>
              <a:tr h="1351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๓๐ เม.ย.๖๒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+mn-ea"/>
                          <a:cs typeface="BrowalliaUPC" panose="020B0604020202020204" pitchFamily="34" charset="-34"/>
                        </a:rPr>
                        <a:t>ชี้แจงบทบาทของศึกษานิเทศก์ในการเป็น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+mn-ea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+mn-ea"/>
                          <a:cs typeface="BrowalliaUPC" panose="020B0604020202020204" pitchFamily="34" charset="-34"/>
                        </a:rPr>
                        <a:t>Admin  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+mn-ea"/>
                          <a:cs typeface="BrowalliaUPC" panose="020B0604020202020204" pitchFamily="34" charset="-34"/>
                        </a:rPr>
                        <a:t>ระบบ  (ตรวจแผน / ติดตามการเรียนรู้ของครูที่ลงทะเบียนเรียนออนไลน์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+mn-ea"/>
                          <a:cs typeface="BrowalliaUPC" panose="020B0604020202020204" pitchFamily="34" charset="-34"/>
                        </a:rPr>
                        <a:t>        </a:t>
                      </a:r>
                      <a:r>
                        <a:rPr lang="th-TH" sz="2400" b="1" baseline="0" dirty="0" err="1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+mn-ea"/>
                          <a:cs typeface="BrowalliaUPC" panose="020B0604020202020204" pitchFamily="34" charset="-34"/>
                        </a:rPr>
                        <a:t>ในเชต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+mn-ea"/>
                          <a:cs typeface="BrowalliaUPC" panose="020B0604020202020204" pitchFamily="34" charset="-34"/>
                        </a:rPr>
                        <a:t>)  โดย  </a:t>
                      </a:r>
                      <a:r>
                        <a:rPr lang="th-TH" sz="2400" b="1" baseline="0" dirty="0" err="1" smtClean="0">
                          <a:solidFill>
                            <a:schemeClr val="bg1"/>
                          </a:solidFill>
                          <a:effectLst/>
                          <a:latin typeface="BrowalliaUPC" panose="020B0604020202020204" pitchFamily="34" charset="-34"/>
                          <a:ea typeface="+mn-ea"/>
                          <a:cs typeface="BrowalliaUPC" panose="020B0604020202020204" pitchFamily="34" charset="-34"/>
                        </a:rPr>
                        <a:t>สพฐ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BrowalliaUPC" panose="020B0604020202020204" pitchFamily="34" charset="-34"/>
                        <a:ea typeface="Calibri" panose="020F0502020204030204" pitchFamily="34" charset="0"/>
                        <a:cs typeface="BrowalliaUPC" panose="020B0604020202020204" pitchFamily="34" charset="-34"/>
                      </a:endParaRPr>
                    </a:p>
                  </a:txBody>
                  <a:tcPr marL="43988" marR="43988" marT="0" marB="0"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49" y="0"/>
            <a:ext cx="1776211" cy="17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3259</Words>
  <Application>Microsoft Office PowerPoint</Application>
  <PresentationFormat>แบบจอกว้าง</PresentationFormat>
  <Paragraphs>433</Paragraphs>
  <Slides>53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53</vt:i4>
      </vt:variant>
    </vt:vector>
  </HeadingPairs>
  <TitlesOfParts>
    <vt:vector size="67" baseType="lpstr">
      <vt:lpstr>Angsana New</vt:lpstr>
      <vt:lpstr>Arial</vt:lpstr>
      <vt:lpstr>Bazooka</vt:lpstr>
      <vt:lpstr>Browallia New</vt:lpstr>
      <vt:lpstr>BrowalliaUPC</vt:lpstr>
      <vt:lpstr>Calibri</vt:lpstr>
      <vt:lpstr>Calibri Light</vt:lpstr>
      <vt:lpstr>Cordia New</vt:lpstr>
      <vt:lpstr>Jester</vt:lpstr>
      <vt:lpstr>Symbol</vt:lpstr>
      <vt:lpstr>Tahoma</vt:lpstr>
      <vt:lpstr>Times New Roman</vt:lpstr>
      <vt:lpstr>Wingdings</vt:lpstr>
      <vt:lpstr>ธีมของ Office</vt:lpstr>
      <vt:lpstr>     การประชุมเชิงปฏิบัติการ พัฒนาทักษะการนิเทศ ติดตาม และประเมินผล เพศวิถีศึกษา ทักษะชีวิต และสุขภาวะในโรงเรียน</vt:lpstr>
      <vt:lpstr>สิ่งที่ท่านได้เรียนรู้จากการรับฟังแนวปฏิบัติโดยต้นสังกัด /  ความคาดหวัง / กังวลใจ  </vt:lpstr>
      <vt:lpstr>    ความเป็นมา  </vt:lpstr>
      <vt:lpstr>งานนำเสนอ PowerPoint</vt:lpstr>
      <vt:lpstr>ความท้าทายในการจัดการเรียนรู้เพศวิถีศึกษา</vt:lpstr>
      <vt:lpstr>Comprehensive Sexuality Education ในหลักสูตรการศึกษาขั้นพื้นฐาน </vt:lpstr>
      <vt:lpstr>  ทำไมต้องเป็นเพศวิถีศึกษาออนไลน์  </vt:lpstr>
      <vt:lpstr>กระบวนการพัฒนาสมรรถนะครูเพศวิถีศึกษา</vt:lpstr>
      <vt:lpstr>งานนำเสนอ PowerPoint</vt:lpstr>
      <vt:lpstr>รู้จักกันมากขึ้น</vt:lpstr>
      <vt:lpstr>เมื่อพูดถึงเรื่องเพศนึกถึง?</vt:lpstr>
      <vt:lpstr>งานนำเสนอ PowerPoint</vt:lpstr>
      <vt:lpstr>งานนำเสนอ PowerPoint</vt:lpstr>
      <vt:lpstr>กิจกรรม : เส้นชีวิต</vt:lpstr>
      <vt:lpstr>  ข้อสังเกตจากบัตรคำที่ช่วยกันวาง</vt:lpstr>
      <vt:lpstr>สิ่งที่ได้เรียนรู้จากกิจกรรม : เส้นชีวิต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กระบวนการเรียนรู้ผ่านประสบการณ์ (Experiential Learning)</vt:lpstr>
      <vt:lpstr>สิ่งที่ได้เรียนรู้จากกิจกรรม : เส้นชีวิต</vt:lpstr>
      <vt:lpstr>กระบวนการเรียนรู้ผ่านประสบการณ์  (Experiential Learning)</vt:lpstr>
      <vt:lpstr>กิจกรรม :   “เลือกข้าง” ทัศนะและการให้คุณค่าเรื่องเพศในสังคมไทย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การปรับใช้มุมมองหญิงชายในเรื่องเพศ</vt:lpstr>
      <vt:lpstr>สิ่งที่จะทำต่อไป…</vt:lpstr>
      <vt:lpstr>กระบวนการเรียนรู้ที่มีประสิทธิภาพ:</vt:lpstr>
      <vt:lpstr>งานนำเสนอ PowerPoint</vt:lpstr>
      <vt:lpstr>งานนำเสนอ PowerPoint</vt:lpstr>
      <vt:lpstr>หากเราจะต้องสอนเรื่องเพศวิถี   สิ่งที่เราจำเป็นต้องมี / ต้องทำได้  คือ  </vt:lpstr>
      <vt:lpstr>Coaching</vt:lpstr>
      <vt:lpstr>งานนำเสนอ PowerPoint</vt:lpstr>
      <vt:lpstr>งานนำเสนอ PowerPoint</vt:lpstr>
      <vt:lpstr>Coaching</vt:lpstr>
      <vt:lpstr>งานนำเสนอ PowerPoint</vt:lpstr>
      <vt:lpstr>งานนำเสนอ PowerPoint</vt:lpstr>
      <vt:lpstr>การ coaching  เหมือน / ต่าง  งานนิเทศที่ทำอยู่ อย่างไร</vt:lpstr>
      <vt:lpstr>เทคนิค/กระบวนการ coach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โครงการพัฒนาการเรียนรู้แบบ Electronic Learning เพื่อพัฒนาสมรรถนะครูสอนเพศวิถีศึกษาและทักษะชีวิตในหลักสูตรการศึกษาขั้นพื้นฐาน</dc:title>
  <dc:creator>Saengchan M</dc:creator>
  <cp:lastModifiedBy>สุจิตรา โปร่งแสง</cp:lastModifiedBy>
  <cp:revision>202</cp:revision>
  <cp:lastPrinted>2017-11-29T02:58:13Z</cp:lastPrinted>
  <dcterms:created xsi:type="dcterms:W3CDTF">2017-11-19T06:25:27Z</dcterms:created>
  <dcterms:modified xsi:type="dcterms:W3CDTF">2019-06-23T14:23:47Z</dcterms:modified>
</cp:coreProperties>
</file>